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4"/>
  </p:sldMasterIdLst>
  <p:notesMasterIdLst>
    <p:notesMasterId r:id="rId111"/>
  </p:notesMasterIdLst>
  <p:handoutMasterIdLst>
    <p:handoutMasterId r:id="rId112"/>
  </p:handoutMasterIdLst>
  <p:sldIdLst>
    <p:sldId id="754" r:id="rId5"/>
    <p:sldId id="6009" r:id="rId6"/>
    <p:sldId id="6008" r:id="rId7"/>
    <p:sldId id="6006" r:id="rId8"/>
    <p:sldId id="6003" r:id="rId9"/>
    <p:sldId id="5979" r:id="rId10"/>
    <p:sldId id="1401" r:id="rId11"/>
    <p:sldId id="1268" r:id="rId12"/>
    <p:sldId id="1326" r:id="rId13"/>
    <p:sldId id="6001" r:id="rId14"/>
    <p:sldId id="1274" r:id="rId15"/>
    <p:sldId id="5543" r:id="rId16"/>
    <p:sldId id="1282" r:id="rId17"/>
    <p:sldId id="5942" r:id="rId18"/>
    <p:sldId id="1332" r:id="rId19"/>
    <p:sldId id="5592" r:id="rId20"/>
    <p:sldId id="1333" r:id="rId21"/>
    <p:sldId id="1335" r:id="rId22"/>
    <p:sldId id="5980" r:id="rId23"/>
    <p:sldId id="1239" r:id="rId24"/>
    <p:sldId id="5562" r:id="rId25"/>
    <p:sldId id="5559" r:id="rId26"/>
    <p:sldId id="5943" r:id="rId27"/>
    <p:sldId id="5901" r:id="rId28"/>
    <p:sldId id="5902" r:id="rId29"/>
    <p:sldId id="5564" r:id="rId30"/>
    <p:sldId id="5982" r:id="rId31"/>
    <p:sldId id="5904" r:id="rId32"/>
    <p:sldId id="5905" r:id="rId33"/>
    <p:sldId id="5913" r:id="rId34"/>
    <p:sldId id="5984" r:id="rId35"/>
    <p:sldId id="5557" r:id="rId36"/>
    <p:sldId id="5985" r:id="rId37"/>
    <p:sldId id="5983" r:id="rId38"/>
    <p:sldId id="1337" r:id="rId39"/>
    <p:sldId id="5973" r:id="rId40"/>
    <p:sldId id="5565" r:id="rId41"/>
    <p:sldId id="5566" r:id="rId42"/>
    <p:sldId id="5988" r:id="rId43"/>
    <p:sldId id="5990" r:id="rId44"/>
    <p:sldId id="5906" r:id="rId45"/>
    <p:sldId id="5987" r:id="rId46"/>
    <p:sldId id="5986" r:id="rId47"/>
    <p:sldId id="5907" r:id="rId48"/>
    <p:sldId id="1338" r:id="rId49"/>
    <p:sldId id="5561" r:id="rId50"/>
    <p:sldId id="5579" r:id="rId51"/>
    <p:sldId id="5908" r:id="rId52"/>
    <p:sldId id="5556" r:id="rId53"/>
    <p:sldId id="5568" r:id="rId54"/>
    <p:sldId id="5581" r:id="rId55"/>
    <p:sldId id="5910" r:id="rId56"/>
    <p:sldId id="5991" r:id="rId57"/>
    <p:sldId id="5571" r:id="rId58"/>
    <p:sldId id="5573" r:id="rId59"/>
    <p:sldId id="5572" r:id="rId60"/>
    <p:sldId id="5992" r:id="rId61"/>
    <p:sldId id="5550" r:id="rId62"/>
    <p:sldId id="5551" r:id="rId63"/>
    <p:sldId id="5920" r:id="rId64"/>
    <p:sldId id="5922" r:id="rId65"/>
    <p:sldId id="5593" r:id="rId66"/>
    <p:sldId id="5915" r:id="rId67"/>
    <p:sldId id="5924" r:id="rId68"/>
    <p:sldId id="5918" r:id="rId69"/>
    <p:sldId id="5919" r:id="rId70"/>
    <p:sldId id="5925" r:id="rId71"/>
    <p:sldId id="5993" r:id="rId72"/>
    <p:sldId id="5584" r:id="rId73"/>
    <p:sldId id="5927" r:id="rId74"/>
    <p:sldId id="5928" r:id="rId75"/>
    <p:sldId id="5929" r:id="rId76"/>
    <p:sldId id="5585" r:id="rId77"/>
    <p:sldId id="5974" r:id="rId78"/>
    <p:sldId id="6005" r:id="rId79"/>
    <p:sldId id="5545" r:id="rId80"/>
    <p:sldId id="1402" r:id="rId81"/>
    <p:sldId id="1327" r:id="rId82"/>
    <p:sldId id="5594" r:id="rId83"/>
    <p:sldId id="1425" r:id="rId84"/>
    <p:sldId id="1305" r:id="rId85"/>
    <p:sldId id="5586" r:id="rId86"/>
    <p:sldId id="1306" r:id="rId87"/>
    <p:sldId id="1363" r:id="rId88"/>
    <p:sldId id="5595" r:id="rId89"/>
    <p:sldId id="1308" r:id="rId90"/>
    <p:sldId id="1315" r:id="rId91"/>
    <p:sldId id="1307" r:id="rId92"/>
    <p:sldId id="5994" r:id="rId93"/>
    <p:sldId id="5589" r:id="rId94"/>
    <p:sldId id="1372" r:id="rId95"/>
    <p:sldId id="1364" r:id="rId96"/>
    <p:sldId id="6007" r:id="rId97"/>
    <p:sldId id="6012" r:id="rId98"/>
    <p:sldId id="1427" r:id="rId99"/>
    <p:sldId id="5995" r:id="rId100"/>
    <p:sldId id="5932" r:id="rId101"/>
    <p:sldId id="5938" r:id="rId102"/>
    <p:sldId id="5937" r:id="rId103"/>
    <p:sldId id="5945" r:id="rId104"/>
    <p:sldId id="5939" r:id="rId105"/>
    <p:sldId id="5940" r:id="rId106"/>
    <p:sldId id="5946" r:id="rId107"/>
    <p:sldId id="5941" r:id="rId108"/>
    <p:sldId id="5947" r:id="rId109"/>
    <p:sldId id="755" r:id="rId110"/>
  </p:sldIdLst>
  <p:sldSz cx="10972800" cy="61722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  <p15:guide id="5" orient="horz" pos="975">
          <p15:clr>
            <a:srgbClr val="A4A3A4"/>
          </p15:clr>
        </p15:guide>
        <p15:guide id="6" pos="34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ristopher Keipert" initials="KK" lastIdx="1" clrIdx="0">
    <p:extLst>
      <p:ext uri="{19B8F6BF-5375-455C-9EA6-DF929625EA0E}">
        <p15:presenceInfo xmlns:p15="http://schemas.microsoft.com/office/powerpoint/2012/main" userId="S::kkeipert@nvidia.com::9c2b5680-7f2c-44a2-a0b3-59291043bf0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DEDEDE"/>
    <a:srgbClr val="F8F8F8"/>
    <a:srgbClr val="B3B3B3"/>
    <a:srgbClr val="6E6E6E"/>
    <a:srgbClr val="0071C5"/>
    <a:srgbClr val="4A4A4A"/>
    <a:srgbClr val="0C34BD"/>
    <a:srgbClr val="5D1682"/>
    <a:srgbClr val="0085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67" autoAdjust="0"/>
    <p:restoredTop sz="86381" autoAdjust="0"/>
  </p:normalViewPr>
  <p:slideViewPr>
    <p:cSldViewPr snapToGrid="0">
      <p:cViewPr varScale="1">
        <p:scale>
          <a:sx n="80" d="100"/>
          <a:sy n="80" d="100"/>
        </p:scale>
        <p:origin x="245" y="60"/>
      </p:cViewPr>
      <p:guideLst>
        <p:guide orient="horz" pos="1316"/>
        <p:guide orient="horz" pos="3050"/>
        <p:guide orient="horz" pos="3189"/>
        <p:guide pos="5455"/>
        <p:guide orient="horz" pos="975"/>
        <p:guide pos="3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tableStyles" Target="tableStyles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handoutMaster" Target="handoutMasters/handoutMaster1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slide" Target="slides/slide98.xml"/><Relationship Id="rId110" Type="http://schemas.openxmlformats.org/officeDocument/2006/relationships/slide" Target="slides/slide106.xml"/><Relationship Id="rId115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13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1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34520" y="8767094"/>
            <a:ext cx="1083012" cy="200064"/>
            <a:chOff x="8775700" y="3552825"/>
            <a:chExt cx="5156200" cy="952500"/>
          </a:xfrm>
        </p:grpSpPr>
        <p:sp>
          <p:nvSpPr>
            <p:cNvPr id="5" name="Freeform 4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839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0EFD2D7F-A763-4126-9B71-A7F863137437}" type="datetimeFigureOut">
              <a:rPr lang="en-US" smtClean="0"/>
              <a:pPr>
                <a:defRPr/>
              </a:pPr>
              <a:t>9/29/2020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671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numba.pydata.org/numba-doc/dev/cuda/index.html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273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2136B-A577-4509-9D28-357ED05D0A85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80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2136B-A577-4509-9D28-357ED05D0A85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869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2136B-A577-4509-9D28-357ED05D0A85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450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2136B-A577-4509-9D28-357ED05D0A85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36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No GPU’s yet!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7313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@vectorize is my personal favorite </a:t>
            </a:r>
            <a:r>
              <a:rPr lang="en-US" err="1"/>
              <a:t>Numba</a:t>
            </a:r>
            <a:r>
              <a:rPr lang="en-US"/>
              <a:t> decorator</a:t>
            </a:r>
          </a:p>
          <a:p>
            <a:endParaRPr lang="en-US"/>
          </a:p>
          <a:p>
            <a:r>
              <a:rPr lang="en-US"/>
              <a:t>Bring on the GPUs!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7714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2136B-A577-4509-9D28-357ED05D0A85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4490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http://numba.pydata.org/numba-doc/dev/cuda/index.html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2136B-A577-4509-9D28-357ED05D0A85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978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http://numba.pydata.org/numba-doc/dev/user/pycc.html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570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http://numba.pydata.org/numba-doc/dev/user/pycc.html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637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Learning CUDA can be a long and difficult process. You need to know C and C++ ahead of time (Python and C/C++ are generally orthogonal to each other). </a:t>
            </a:r>
          </a:p>
          <a:p>
            <a:endParaRPr lang="en-US"/>
          </a:p>
          <a:p>
            <a:r>
              <a:rPr lang="en-US"/>
              <a:t>This lecture discusses using GPUs without having to learn CUDA (although using bits of CUDA with Python will be presented).</a:t>
            </a:r>
          </a:p>
          <a:p>
            <a:endParaRPr lang="en-US"/>
          </a:p>
          <a:p>
            <a:r>
              <a:rPr lang="en-US"/>
              <a:t>For many years there was no standard on using Python with GPUs. Each library or tool stood on its own. With the development of RAPIDs we now have a standard, </a:t>
            </a:r>
            <a:r>
              <a:rPr lang="en-US" err="1"/>
              <a:t>cuDF</a:t>
            </a:r>
            <a:r>
              <a:rPr lang="en-US"/>
              <a:t>, built on </a:t>
            </a:r>
            <a:r>
              <a:rPr lang="en-US" err="1"/>
              <a:t>Apacje</a:t>
            </a:r>
            <a:r>
              <a:rPr lang="en-US"/>
              <a:t> Arrow. Now we can have tools interoperate (example, </a:t>
            </a:r>
            <a:r>
              <a:rPr lang="en-US" err="1"/>
              <a:t>Numba</a:t>
            </a:r>
            <a:r>
              <a:rPr lang="en-US"/>
              <a:t> and </a:t>
            </a:r>
            <a:r>
              <a:rPr lang="en-US" err="1"/>
              <a:t>CuPy</a:t>
            </a:r>
            <a:r>
              <a:rPr lang="en-US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1604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http://numba.pydata.org/numba-doc/dev/user/pycc.html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3652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 allow one GPU function to call another GPU function, we could just stuff everything into a single function.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Not very practical (compiler may produce slower code)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@</a:t>
            </a:r>
            <a:r>
              <a:rPr lang="en-US" err="1"/>
              <a:t>cuda.jit</a:t>
            </a:r>
            <a:r>
              <a:rPr lang="en-US"/>
              <a:t> has an option that tells the compiler that the data is already on the device (no need to pass data around)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0767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Everything created on device. Results from </a:t>
            </a:r>
            <a:r>
              <a:rPr lang="en-US" err="1"/>
              <a:t>svd</a:t>
            </a:r>
            <a:r>
              <a:rPr lang="en-US"/>
              <a:t> are still on device after the computation!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8214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Good idea to use data location in variable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8294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Note: Arrays A and B are created on the device (no data movement)</a:t>
            </a:r>
          </a:p>
          <a:p>
            <a:endParaRPr lang="en-US"/>
          </a:p>
          <a:p>
            <a:r>
              <a:rPr lang="en-US"/>
              <a:t>Result matrix, C, is on the device.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err="1"/>
              <a:t>Matmul</a:t>
            </a:r>
            <a:r>
              <a:rPr lang="en-US"/>
              <a:t> doesn’t care about data type (try different data types as an exercise)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All of this is already coded into the </a:t>
            </a:r>
            <a:r>
              <a:rPr lang="en-US" err="1"/>
              <a:t>CuPy</a:t>
            </a:r>
            <a:r>
              <a:rPr lang="en-US"/>
              <a:t> module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2136B-A577-4509-9D28-357ED05D0A85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7219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Other example: https://chainer-colab-notebook.readthedocs.io/ja/latest/notebook/example/cupy/prml/ch01_Introduction_ipynb.html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7477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94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2136B-A577-4509-9D28-357ED05D0A8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124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@</a:t>
            </a:r>
            <a:r>
              <a:rPr lang="en-US" err="1"/>
              <a:t>jit</a:t>
            </a:r>
            <a:r>
              <a:rPr lang="en-US"/>
              <a:t>(cache=True)   Cache result of function compilation</a:t>
            </a:r>
          </a:p>
          <a:p>
            <a:r>
              <a:rPr lang="en-US"/>
              <a:t>@</a:t>
            </a:r>
            <a:r>
              <a:rPr lang="en-US" err="1"/>
              <a:t>jit</a:t>
            </a:r>
            <a:r>
              <a:rPr lang="en-US"/>
              <a:t>(</a:t>
            </a:r>
            <a:r>
              <a:rPr lang="en-US" err="1"/>
              <a:t>nopython</a:t>
            </a:r>
            <a:r>
              <a:rPr lang="en-US"/>
              <a:t>=True, parallel=True)     Automatic parallelization (plus optimizations) in the function known to have parallel semantics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2136B-A577-4509-9D28-357ED05D0A8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03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 tend to use “</a:t>
            </a:r>
            <a:r>
              <a:rPr lang="en-US" err="1"/>
              <a:t>nopython</a:t>
            </a:r>
            <a:r>
              <a:rPr lang="en-US"/>
              <a:t>=True” so I can catch problems with my code</a:t>
            </a:r>
          </a:p>
          <a:p>
            <a:endParaRPr lang="en-US"/>
          </a:p>
          <a:p>
            <a:r>
              <a:rPr lang="en-US"/>
              <a:t>Might as well use parallel=True to use all of the CPUs </a:t>
            </a:r>
            <a:r>
              <a:rPr lang="en-US">
                <a:sym typeface="Wingdings" panose="05000000000000000000" pitchFamily="2" charset="2"/>
              </a:rPr>
              <a:t>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2136B-A577-4509-9D28-357ED05D0A85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3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@</a:t>
            </a:r>
            <a:r>
              <a:rPr lang="en-US" err="1"/>
              <a:t>jit</a:t>
            </a:r>
            <a:r>
              <a:rPr lang="en-US"/>
              <a:t>(cache=True)   Cache result of function compilation</a:t>
            </a:r>
          </a:p>
          <a:p>
            <a:endParaRPr lang="en-US"/>
          </a:p>
          <a:p>
            <a:r>
              <a:rPr lang="en-US"/>
              <a:t>You won’t see the impact of caching the compiled function since we’re only measuring the time for the particular function to execute.</a:t>
            </a:r>
          </a:p>
          <a:p>
            <a:endParaRPr lang="en-US"/>
          </a:p>
          <a:p>
            <a:r>
              <a:rPr lang="en-US"/>
              <a:t>To see the impact of caching, you need to measure the time to run the entire code.</a:t>
            </a:r>
          </a:p>
          <a:p>
            <a:r>
              <a:rPr lang="en-US"/>
              <a:t>One way to do this is to run the code outside a notebook and use OS tools to measure the total elapsed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2136B-A577-4509-9D28-357ED05D0A85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524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Try all CPU options at once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2136B-A577-4509-9D28-357ED05D0A85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20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Eager compilation compiles the function as soon as the decorator is encountered (very quickly)</a:t>
            </a:r>
          </a:p>
          <a:p>
            <a:endParaRPr lang="en-US" dirty="0"/>
          </a:p>
          <a:p>
            <a:r>
              <a:rPr lang="en-US" dirty="0"/>
              <a:t>Lazy compilation compiles the function when it is first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104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2136B-A577-4509-9D28-357ED05D0A85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28B2A9-89D6-4CF3-BBAF-1CA0E88E1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748" t="16214" r="9586" b="11122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9E96A302-1F38-4275-8241-37FF3CB49A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449" y="1896465"/>
            <a:ext cx="1601595" cy="1298628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685800" y="4974336"/>
            <a:ext cx="5815584" cy="286232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1400" b="0">
                <a:solidFill>
                  <a:schemeClr val="tx2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685800" y="4023360"/>
            <a:ext cx="5815584" cy="982855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3600" b="1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303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663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3AE616-A526-467A-9354-356237D56F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639" t="50000" r="51880" b="17166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4336" y="4224528"/>
            <a:ext cx="5376672" cy="1373939"/>
          </a:xfrm>
        </p:spPr>
        <p:txBody>
          <a:bodyPr anchor="b"/>
          <a:lstStyle>
            <a:lvl1pPr algn="ctr"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51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5E518B9-8953-4D61-86EB-BF726D7CE198}"/>
              </a:ext>
            </a:extLst>
          </p:cNvPr>
          <p:cNvGrpSpPr/>
          <p:nvPr userDrawn="1"/>
        </p:nvGrpSpPr>
        <p:grpSpPr>
          <a:xfrm>
            <a:off x="-1327308" y="-404866"/>
            <a:ext cx="13626669" cy="6983326"/>
            <a:chOff x="-1327308" y="-404866"/>
            <a:chExt cx="13626669" cy="69833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86AA18-85AA-4ECF-BC7C-6CDDDFA8AED1}"/>
                </a:ext>
              </a:extLst>
            </p:cNvPr>
            <p:cNvSpPr/>
            <p:nvPr userDrawn="1"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779DBA0E-78FD-499D-B7C5-9610ED16A5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4856087B-5738-47BA-B257-0AE16578FE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30EA3BC0-CA75-4A9F-844C-9DF7651395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9D9D0DC-416F-4D02-AE51-DC94179FE3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B3F11494-DD54-4DA3-999D-60884617AB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B8DA5A4A-C129-4A6A-8590-D776A55A56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AA72853C-EBAC-4426-B8F7-4D7FF7CE76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AA148D7-A843-4289-9E59-D4B56EBE96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3DFDAB2E-4FBE-4EA1-9068-98D2A1969C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1CB7337C-1F1B-4024-8C1B-1145290410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3AC71E65-025E-4CD8-9C62-5C672876AB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CC69994B-2A96-4E6B-90E0-7C6012E438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95DA46AF-2C01-438F-ABE1-131B508F70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D1F7F7D-46C6-41FC-9A05-60CDDDABC9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E6044945-DD35-4A1F-B666-67B79DB3B9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B6707B12-7E15-44BA-A75C-D231A0BD9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C9CA6F74-E612-4E07-826D-3714EA654B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9C232950-AF88-4D8C-98A2-58E2906C0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577A18B0-195A-44F8-8045-DEE9F4805C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C57DA582-5E40-4087-915C-A8AFB763CE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6B9446B2-AA95-41F1-8CE9-9C293FF2FF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09C2F6DB-63BE-4BEF-BD50-8E85A06AF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AB269B44-FFE3-44F5-9547-2D66569163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D7B33E0B-D54D-4AD0-93EB-2D85D95AA7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C82CDED5-DC3C-4291-8FB5-4FBECACC09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38B0CFAC-4CC8-4BD7-9602-D3F62B4111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9D7BB7E2-49CE-405B-BBC3-0D3235E735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D724979D-D321-46A4-8BFB-4BE56A78ED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A90ECEE1-1C0E-48A4-8212-4FDF80E340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6A4F312E-AC0E-438F-85DE-734894B59F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1143C46B-BB0E-42E1-91DB-CF7866DEF0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8789D5ED-08F4-45B7-96D5-9DB37E826F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C71D4383-262D-49BE-8F2A-35EABE4CA5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B2D051A4-B41D-49C5-BCBA-B200CE9274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EA204CAE-8CAD-4182-AFDF-6D71A5318A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id="{F2D419D0-1198-497F-8FCB-0E4E01ABE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42DA3B58-E508-46A3-B351-BFD7A44A34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E56F4597-4576-4F1D-9E8B-57D61B7AF9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16A7CB5-E8F5-43EC-B4DA-8367563CBA2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B63EEF7E-F8C7-40A7-9EC5-7A2377B3E9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18561612-6FBC-464D-9063-754B5DF158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9FB80B49-CDD0-491F-B397-AF746CB745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F04631F3-C493-4A64-AAFD-4686A560F6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A457E3A0-7D3B-4D8D-909F-FA0F06B944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D8E8EADD-8531-47CC-A9F2-A5B20F7DA1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24D2EADF-B7B9-4986-AEDB-A2D41F636C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0683D26A-EB07-4380-8914-B6AECFE4BF3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78C3AD2F-A184-4332-ADCE-E7FEDE7BA6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01ACBB54-13C8-4052-B203-3996848511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6">
              <a:extLst>
                <a:ext uri="{FF2B5EF4-FFF2-40B4-BE49-F238E27FC236}">
                  <a16:creationId xmlns:a16="http://schemas.microsoft.com/office/drawing/2014/main" id="{892B4C18-A783-475D-8EEF-F11FBA1A32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A62353FE-8604-486E-9560-78C474AC8F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4A5FC7DA-BB86-43EB-AC23-48D1752A6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57B12D9F-3BBD-4FAF-A8AB-5C32680329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B7B50CA6-941B-4F77-891D-BA2C28D0CA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0194FC04-B2A1-4C52-B275-3D32DD41DD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3055B924-F529-4C4C-A7F1-F0D1B50A73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1DCBE022-831C-4DEF-8567-F73AB476C6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6">
              <a:extLst>
                <a:ext uri="{FF2B5EF4-FFF2-40B4-BE49-F238E27FC236}">
                  <a16:creationId xmlns:a16="http://schemas.microsoft.com/office/drawing/2014/main" id="{4677A0E0-1BE9-4AD9-8081-3970B6DE76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5056D7AA-7E9E-4019-92DE-9258C7BADC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B52F2FF3-8B1D-4A44-8280-D43163EC0C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8B2B15A4-341E-44E2-AA50-1BF44E9387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id="{ACC84E38-6617-4E04-B995-881604F99C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C6B285A5-12A2-48AF-893D-598301661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6">
              <a:extLst>
                <a:ext uri="{FF2B5EF4-FFF2-40B4-BE49-F238E27FC236}">
                  <a16:creationId xmlns:a16="http://schemas.microsoft.com/office/drawing/2014/main" id="{47084835-C1A6-434A-A2AB-3E7DA4267B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6">
              <a:extLst>
                <a:ext uri="{FF2B5EF4-FFF2-40B4-BE49-F238E27FC236}">
                  <a16:creationId xmlns:a16="http://schemas.microsoft.com/office/drawing/2014/main" id="{82D26294-EE4F-4381-8B0F-4CE7F3A1A3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6">
              <a:extLst>
                <a:ext uri="{FF2B5EF4-FFF2-40B4-BE49-F238E27FC236}">
                  <a16:creationId xmlns:a16="http://schemas.microsoft.com/office/drawing/2014/main" id="{B1EE9A53-A80E-4B20-9E04-100060C781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C3C136FE-F981-49F6-8875-8AD586CA85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FC84C1D9-DA95-4BF6-A71F-86DC6A2FA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EC336BD7-D0E5-4907-BEDB-AA01C56DDA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BAAF41C9-7EAA-475D-83F2-1253B7055B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C4C84E12-C6BC-4AF0-9151-76A20D031C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98FB1073-101D-401C-B499-E80B2DCCDB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3E52FE15-A88E-4B8E-B23B-7E81075312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E83FECA9-6276-4B79-96AD-84BED6F80D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B18137A3-C9B0-4C35-8A20-53EC5864E5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52DE848A-E413-47C4-8173-DB2CA8EEA3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14D3DEFF-25FB-44EA-876C-8BD7E213C1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F8DD5E7B-8D6A-46DF-B7B8-0A96095CA7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140EA7A3-E20E-49A8-B7DF-746F09BE22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A30FB1C7-E929-4CCD-BEC9-3D5F967B88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106589F0-5AFE-476A-B71B-0A4F474828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6">
              <a:extLst>
                <a:ext uri="{FF2B5EF4-FFF2-40B4-BE49-F238E27FC236}">
                  <a16:creationId xmlns:a16="http://schemas.microsoft.com/office/drawing/2014/main" id="{852272BE-007F-4591-87D4-4C058623A4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2D5A05AC-D4E7-4583-9D07-33F99E8EE1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6">
              <a:extLst>
                <a:ext uri="{FF2B5EF4-FFF2-40B4-BE49-F238E27FC236}">
                  <a16:creationId xmlns:a16="http://schemas.microsoft.com/office/drawing/2014/main" id="{FA87D9B9-82A6-4511-B55E-096518071A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82686F07-3802-48D8-BD5E-CF63B4EBB3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id="{F1444EAF-3866-48AD-95F7-91B593B79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938A681C-25A3-449B-A881-F76613FC96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6">
              <a:extLst>
                <a:ext uri="{FF2B5EF4-FFF2-40B4-BE49-F238E27FC236}">
                  <a16:creationId xmlns:a16="http://schemas.microsoft.com/office/drawing/2014/main" id="{98089678-D463-4C4A-9D1A-1FC1390E4B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6">
              <a:extLst>
                <a:ext uri="{FF2B5EF4-FFF2-40B4-BE49-F238E27FC236}">
                  <a16:creationId xmlns:a16="http://schemas.microsoft.com/office/drawing/2014/main" id="{045CD8C6-72C7-424E-8145-FCCA8DA1245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BCBD54C4-E64F-46E5-B0A1-0FBF34779A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6">
              <a:extLst>
                <a:ext uri="{FF2B5EF4-FFF2-40B4-BE49-F238E27FC236}">
                  <a16:creationId xmlns:a16="http://schemas.microsoft.com/office/drawing/2014/main" id="{B158F302-8B95-435F-8FB0-83556B22F4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6">
              <a:extLst>
                <a:ext uri="{FF2B5EF4-FFF2-40B4-BE49-F238E27FC236}">
                  <a16:creationId xmlns:a16="http://schemas.microsoft.com/office/drawing/2014/main" id="{169E18F6-73D6-442E-8CB4-23C90D727B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ABAC07F3-4764-4532-A67C-B8DDA82C5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3EE3A1D8-3AAF-4FAE-91BD-EE716E1E52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78F80FF2-18C9-4DE9-8D2D-648C6F9570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6">
              <a:extLst>
                <a:ext uri="{FF2B5EF4-FFF2-40B4-BE49-F238E27FC236}">
                  <a16:creationId xmlns:a16="http://schemas.microsoft.com/office/drawing/2014/main" id="{E9B1FC89-6E1D-463F-B7E4-4F62397C50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id="{1504CF42-A3AD-43AF-BC77-F4293F7821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6">
              <a:extLst>
                <a:ext uri="{FF2B5EF4-FFF2-40B4-BE49-F238E27FC236}">
                  <a16:creationId xmlns:a16="http://schemas.microsoft.com/office/drawing/2014/main" id="{F0742A4B-B722-474E-833A-AF064D3CD9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56AB6434-0B69-41B7-841E-1A9ECDA5F2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6">
              <a:extLst>
                <a:ext uri="{FF2B5EF4-FFF2-40B4-BE49-F238E27FC236}">
                  <a16:creationId xmlns:a16="http://schemas.microsoft.com/office/drawing/2014/main" id="{409BE632-16FF-4B4D-93DE-08E52DEE5A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6">
              <a:extLst>
                <a:ext uri="{FF2B5EF4-FFF2-40B4-BE49-F238E27FC236}">
                  <a16:creationId xmlns:a16="http://schemas.microsoft.com/office/drawing/2014/main" id="{F6D1D24A-DEFB-4B95-9E28-5334F985B9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4D490E6F-B375-40F3-B24C-E712E32AFA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6">
              <a:extLst>
                <a:ext uri="{FF2B5EF4-FFF2-40B4-BE49-F238E27FC236}">
                  <a16:creationId xmlns:a16="http://schemas.microsoft.com/office/drawing/2014/main" id="{B1156AD0-A975-4D2C-B96A-5C2D1D5006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id="{8C5C7092-27B9-46A8-A5CB-88DDD889D6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6">
              <a:extLst>
                <a:ext uri="{FF2B5EF4-FFF2-40B4-BE49-F238E27FC236}">
                  <a16:creationId xmlns:a16="http://schemas.microsoft.com/office/drawing/2014/main" id="{BF4DD3C7-5444-4AE1-8656-CFEA1F9643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6">
              <a:extLst>
                <a:ext uri="{FF2B5EF4-FFF2-40B4-BE49-F238E27FC236}">
                  <a16:creationId xmlns:a16="http://schemas.microsoft.com/office/drawing/2014/main" id="{D467BF95-5ED3-4FD4-83F5-8070D7EE77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6">
              <a:extLst>
                <a:ext uri="{FF2B5EF4-FFF2-40B4-BE49-F238E27FC236}">
                  <a16:creationId xmlns:a16="http://schemas.microsoft.com/office/drawing/2014/main" id="{CDB313B9-C607-49FC-BC0F-4BDDB157AF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id="{23871273-FB35-489A-824B-B8913F9CC4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6">
              <a:extLst>
                <a:ext uri="{FF2B5EF4-FFF2-40B4-BE49-F238E27FC236}">
                  <a16:creationId xmlns:a16="http://schemas.microsoft.com/office/drawing/2014/main" id="{6C17C940-E405-42C7-95FF-4654386A89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6">
              <a:extLst>
                <a:ext uri="{FF2B5EF4-FFF2-40B4-BE49-F238E27FC236}">
                  <a16:creationId xmlns:a16="http://schemas.microsoft.com/office/drawing/2014/main" id="{F26C33C6-2F43-40B4-BB2D-1DD906A228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6">
              <a:extLst>
                <a:ext uri="{FF2B5EF4-FFF2-40B4-BE49-F238E27FC236}">
                  <a16:creationId xmlns:a16="http://schemas.microsoft.com/office/drawing/2014/main" id="{4AF169A6-6482-40AF-85D0-0743C46622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E0513C84-01AF-4A9C-9822-98303318D0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BC2CD672-1D59-47B2-8BA3-8F1F5D7E66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5CF49A84-7902-40A6-A48F-B657DB995E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6">
              <a:extLst>
                <a:ext uri="{FF2B5EF4-FFF2-40B4-BE49-F238E27FC236}">
                  <a16:creationId xmlns:a16="http://schemas.microsoft.com/office/drawing/2014/main" id="{0413E21A-6735-49F7-84A0-262341ED4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6">
              <a:extLst>
                <a:ext uri="{FF2B5EF4-FFF2-40B4-BE49-F238E27FC236}">
                  <a16:creationId xmlns:a16="http://schemas.microsoft.com/office/drawing/2014/main" id="{B3515FD2-D67D-4964-A1C7-366A2381E2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988F666F-A0C2-4684-BAAE-BF79FEBC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6">
              <a:extLst>
                <a:ext uri="{FF2B5EF4-FFF2-40B4-BE49-F238E27FC236}">
                  <a16:creationId xmlns:a16="http://schemas.microsoft.com/office/drawing/2014/main" id="{D64D2D99-CFE5-40EB-81E4-E291053599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6">
              <a:extLst>
                <a:ext uri="{FF2B5EF4-FFF2-40B4-BE49-F238E27FC236}">
                  <a16:creationId xmlns:a16="http://schemas.microsoft.com/office/drawing/2014/main" id="{6F1D8EC0-2F8B-4B55-829F-5D11897D2E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6">
              <a:extLst>
                <a:ext uri="{FF2B5EF4-FFF2-40B4-BE49-F238E27FC236}">
                  <a16:creationId xmlns:a16="http://schemas.microsoft.com/office/drawing/2014/main" id="{7612A0CC-BF09-49BF-BA72-D8A7162378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id="{5834C3D7-D7F3-46F0-95B2-22E7990457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6">
              <a:extLst>
                <a:ext uri="{FF2B5EF4-FFF2-40B4-BE49-F238E27FC236}">
                  <a16:creationId xmlns:a16="http://schemas.microsoft.com/office/drawing/2014/main" id="{FD9ABA39-4B6C-4C7A-BFF6-C9192C33F5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6">
              <a:extLst>
                <a:ext uri="{FF2B5EF4-FFF2-40B4-BE49-F238E27FC236}">
                  <a16:creationId xmlns:a16="http://schemas.microsoft.com/office/drawing/2014/main" id="{7A304270-705C-435B-A170-7613148DB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6">
              <a:extLst>
                <a:ext uri="{FF2B5EF4-FFF2-40B4-BE49-F238E27FC236}">
                  <a16:creationId xmlns:a16="http://schemas.microsoft.com/office/drawing/2014/main" id="{78BD2E8E-0F2A-497D-A0F8-D0D05765BA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6">
              <a:extLst>
                <a:ext uri="{FF2B5EF4-FFF2-40B4-BE49-F238E27FC236}">
                  <a16:creationId xmlns:a16="http://schemas.microsoft.com/office/drawing/2014/main" id="{F8691056-2A9C-4EAE-898B-E8C145A3A0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6">
              <a:extLst>
                <a:ext uri="{FF2B5EF4-FFF2-40B4-BE49-F238E27FC236}">
                  <a16:creationId xmlns:a16="http://schemas.microsoft.com/office/drawing/2014/main" id="{7644BFA6-53D3-4200-97D5-A0826C9122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6">
              <a:extLst>
                <a:ext uri="{FF2B5EF4-FFF2-40B4-BE49-F238E27FC236}">
                  <a16:creationId xmlns:a16="http://schemas.microsoft.com/office/drawing/2014/main" id="{31DD1366-4AF2-4675-8C09-B16FF18F4A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6">
              <a:extLst>
                <a:ext uri="{FF2B5EF4-FFF2-40B4-BE49-F238E27FC236}">
                  <a16:creationId xmlns:a16="http://schemas.microsoft.com/office/drawing/2014/main" id="{05FAFC32-B238-4EC6-9F94-250901C580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6">
              <a:extLst>
                <a:ext uri="{FF2B5EF4-FFF2-40B4-BE49-F238E27FC236}">
                  <a16:creationId xmlns:a16="http://schemas.microsoft.com/office/drawing/2014/main" id="{94EDFDD1-CC0F-4CE9-A5E1-6F34763C59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6">
              <a:extLst>
                <a:ext uri="{FF2B5EF4-FFF2-40B4-BE49-F238E27FC236}">
                  <a16:creationId xmlns:a16="http://schemas.microsoft.com/office/drawing/2014/main" id="{89391791-3406-405C-A52A-325E0ACEF0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6">
              <a:extLst>
                <a:ext uri="{FF2B5EF4-FFF2-40B4-BE49-F238E27FC236}">
                  <a16:creationId xmlns:a16="http://schemas.microsoft.com/office/drawing/2014/main" id="{C45408BD-5A4C-4B71-9A10-180FFAA3CF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262DA3C5-1F52-431A-AA77-2EBDF5CD4D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6">
              <a:extLst>
                <a:ext uri="{FF2B5EF4-FFF2-40B4-BE49-F238E27FC236}">
                  <a16:creationId xmlns:a16="http://schemas.microsoft.com/office/drawing/2014/main" id="{158567EE-7ECE-4308-AF7E-DEA507E8E4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D2894DDF-45DE-4178-BFC7-4F0B8D8EF9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36B1E453-1287-45A9-9339-730E3914F1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4D1CFF21-2793-4E1D-A631-989F34A2CB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FFFFE495-6317-4046-8780-509B3F7DE40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07F2B335-6843-4188-BE58-F99705AE7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6">
              <a:extLst>
                <a:ext uri="{FF2B5EF4-FFF2-40B4-BE49-F238E27FC236}">
                  <a16:creationId xmlns:a16="http://schemas.microsoft.com/office/drawing/2014/main" id="{6A1AA564-0530-4B23-B215-595CC54E23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>
              <a:extLst>
                <a:ext uri="{FF2B5EF4-FFF2-40B4-BE49-F238E27FC236}">
                  <a16:creationId xmlns:a16="http://schemas.microsoft.com/office/drawing/2014/main" id="{4876FBCA-0D51-4B33-9375-D3F71918F7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>
              <a:extLst>
                <a:ext uri="{FF2B5EF4-FFF2-40B4-BE49-F238E27FC236}">
                  <a16:creationId xmlns:a16="http://schemas.microsoft.com/office/drawing/2014/main" id="{B025D520-F3BC-4D3B-BF86-05B537F248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24765AAF-1343-40B6-9F77-11BC4F9E4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6">
              <a:extLst>
                <a:ext uri="{FF2B5EF4-FFF2-40B4-BE49-F238E27FC236}">
                  <a16:creationId xmlns:a16="http://schemas.microsoft.com/office/drawing/2014/main" id="{CAE5A3F7-0924-495D-8844-A0BFFEA3F5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6">
              <a:extLst>
                <a:ext uri="{FF2B5EF4-FFF2-40B4-BE49-F238E27FC236}">
                  <a16:creationId xmlns:a16="http://schemas.microsoft.com/office/drawing/2014/main" id="{CFDA1116-035D-4E54-AFBB-4D27A956C2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6">
              <a:extLst>
                <a:ext uri="{FF2B5EF4-FFF2-40B4-BE49-F238E27FC236}">
                  <a16:creationId xmlns:a16="http://schemas.microsoft.com/office/drawing/2014/main" id="{5F363A19-6283-48F8-85FA-6B7CCCB518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id="{2A698C8C-4D32-4D3F-9F80-BEC6A13B84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6">
              <a:extLst>
                <a:ext uri="{FF2B5EF4-FFF2-40B4-BE49-F238E27FC236}">
                  <a16:creationId xmlns:a16="http://schemas.microsoft.com/office/drawing/2014/main" id="{4570646F-A2EF-470F-BE69-65F48D8F63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6">
              <a:extLst>
                <a:ext uri="{FF2B5EF4-FFF2-40B4-BE49-F238E27FC236}">
                  <a16:creationId xmlns:a16="http://schemas.microsoft.com/office/drawing/2014/main" id="{6076E36D-73D2-4127-BE4A-21CD4864C9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6">
              <a:extLst>
                <a:ext uri="{FF2B5EF4-FFF2-40B4-BE49-F238E27FC236}">
                  <a16:creationId xmlns:a16="http://schemas.microsoft.com/office/drawing/2014/main" id="{7C8BE7DC-9C93-4AE4-849A-1438EF43DA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6">
              <a:extLst>
                <a:ext uri="{FF2B5EF4-FFF2-40B4-BE49-F238E27FC236}">
                  <a16:creationId xmlns:a16="http://schemas.microsoft.com/office/drawing/2014/main" id="{7A7E7F5E-396F-402D-87C2-4ECEE23A83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6">
              <a:extLst>
                <a:ext uri="{FF2B5EF4-FFF2-40B4-BE49-F238E27FC236}">
                  <a16:creationId xmlns:a16="http://schemas.microsoft.com/office/drawing/2014/main" id="{97EC6D43-68CC-4F32-BFB8-1B15CFBD59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6">
              <a:extLst>
                <a:ext uri="{FF2B5EF4-FFF2-40B4-BE49-F238E27FC236}">
                  <a16:creationId xmlns:a16="http://schemas.microsoft.com/office/drawing/2014/main" id="{AA1D0C14-2069-4DE9-A088-6C76A61F20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72C3829D-1796-4F37-B8F1-5C9A26E28C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6">
              <a:extLst>
                <a:ext uri="{FF2B5EF4-FFF2-40B4-BE49-F238E27FC236}">
                  <a16:creationId xmlns:a16="http://schemas.microsoft.com/office/drawing/2014/main" id="{F74CEB28-F72C-46BF-955A-1DFBE9110A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id="{7052B90E-88FE-46F1-B64B-F574689D49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6">
              <a:extLst>
                <a:ext uri="{FF2B5EF4-FFF2-40B4-BE49-F238E27FC236}">
                  <a16:creationId xmlns:a16="http://schemas.microsoft.com/office/drawing/2014/main" id="{F8F128E0-3AD1-4260-A7E5-19E8751009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6">
              <a:extLst>
                <a:ext uri="{FF2B5EF4-FFF2-40B4-BE49-F238E27FC236}">
                  <a16:creationId xmlns:a16="http://schemas.microsoft.com/office/drawing/2014/main" id="{969B39FA-8605-4E46-98D4-7C699D24F4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6">
              <a:extLst>
                <a:ext uri="{FF2B5EF4-FFF2-40B4-BE49-F238E27FC236}">
                  <a16:creationId xmlns:a16="http://schemas.microsoft.com/office/drawing/2014/main" id="{DD141AA4-FDDD-4DF1-A51F-34017775CB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6">
              <a:extLst>
                <a:ext uri="{FF2B5EF4-FFF2-40B4-BE49-F238E27FC236}">
                  <a16:creationId xmlns:a16="http://schemas.microsoft.com/office/drawing/2014/main" id="{855CBA53-E52B-4687-96C6-EBA404B23D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6">
              <a:extLst>
                <a:ext uri="{FF2B5EF4-FFF2-40B4-BE49-F238E27FC236}">
                  <a16:creationId xmlns:a16="http://schemas.microsoft.com/office/drawing/2014/main" id="{BA45AD96-F5AF-4075-86DE-27366EF279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6">
              <a:extLst>
                <a:ext uri="{FF2B5EF4-FFF2-40B4-BE49-F238E27FC236}">
                  <a16:creationId xmlns:a16="http://schemas.microsoft.com/office/drawing/2014/main" id="{BB34F054-D296-4BA7-A495-E174D9BE84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6">
              <a:extLst>
                <a:ext uri="{FF2B5EF4-FFF2-40B4-BE49-F238E27FC236}">
                  <a16:creationId xmlns:a16="http://schemas.microsoft.com/office/drawing/2014/main" id="{F429DE27-C226-4AA5-9816-E6376A4E2A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6">
              <a:extLst>
                <a:ext uri="{FF2B5EF4-FFF2-40B4-BE49-F238E27FC236}">
                  <a16:creationId xmlns:a16="http://schemas.microsoft.com/office/drawing/2014/main" id="{EE6506CD-9CC1-4BC6-BC32-DFD6FB136A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id="{B3A7E91D-34EB-4744-A1A0-13EC637748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6">
              <a:extLst>
                <a:ext uri="{FF2B5EF4-FFF2-40B4-BE49-F238E27FC236}">
                  <a16:creationId xmlns:a16="http://schemas.microsoft.com/office/drawing/2014/main" id="{65A23728-E731-4707-AC6B-35FB937AE7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6">
              <a:extLst>
                <a:ext uri="{FF2B5EF4-FFF2-40B4-BE49-F238E27FC236}">
                  <a16:creationId xmlns:a16="http://schemas.microsoft.com/office/drawing/2014/main" id="{D8983A2E-8721-4A78-B55C-FD0940B28E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6">
              <a:extLst>
                <a:ext uri="{FF2B5EF4-FFF2-40B4-BE49-F238E27FC236}">
                  <a16:creationId xmlns:a16="http://schemas.microsoft.com/office/drawing/2014/main" id="{FD4BBBB1-537D-4BF3-9BCC-DB166F1B91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6">
              <a:extLst>
                <a:ext uri="{FF2B5EF4-FFF2-40B4-BE49-F238E27FC236}">
                  <a16:creationId xmlns:a16="http://schemas.microsoft.com/office/drawing/2014/main" id="{AB55ADFF-1418-463B-9F69-0448C6BC55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6">
              <a:extLst>
                <a:ext uri="{FF2B5EF4-FFF2-40B4-BE49-F238E27FC236}">
                  <a16:creationId xmlns:a16="http://schemas.microsoft.com/office/drawing/2014/main" id="{7DB31205-26C8-4B40-84B2-A21E042869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A55615A4-EA9A-41B6-9F9B-5608693927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A66AFF9B-47A8-431E-A764-E6AFD67771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6">
              <a:extLst>
                <a:ext uri="{FF2B5EF4-FFF2-40B4-BE49-F238E27FC236}">
                  <a16:creationId xmlns:a16="http://schemas.microsoft.com/office/drawing/2014/main" id="{BB50F388-4C4F-4B03-AD18-01111D1C59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id="{CF3FB584-0B0E-423F-925C-1180324EBD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6">
              <a:extLst>
                <a:ext uri="{FF2B5EF4-FFF2-40B4-BE49-F238E27FC236}">
                  <a16:creationId xmlns:a16="http://schemas.microsoft.com/office/drawing/2014/main" id="{ED4EC88C-3F33-4DC1-85B0-07C4415BBD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6">
              <a:extLst>
                <a:ext uri="{FF2B5EF4-FFF2-40B4-BE49-F238E27FC236}">
                  <a16:creationId xmlns:a16="http://schemas.microsoft.com/office/drawing/2014/main" id="{1C4B329A-FB4F-44FB-B230-B1047E59B3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6">
              <a:extLst>
                <a:ext uri="{FF2B5EF4-FFF2-40B4-BE49-F238E27FC236}">
                  <a16:creationId xmlns:a16="http://schemas.microsoft.com/office/drawing/2014/main" id="{BE396084-F429-410A-AF78-35CDD96AF6B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6">
              <a:extLst>
                <a:ext uri="{FF2B5EF4-FFF2-40B4-BE49-F238E27FC236}">
                  <a16:creationId xmlns:a16="http://schemas.microsoft.com/office/drawing/2014/main" id="{6F0A9973-4361-4CB5-876A-37B001931E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6">
              <a:extLst>
                <a:ext uri="{FF2B5EF4-FFF2-40B4-BE49-F238E27FC236}">
                  <a16:creationId xmlns:a16="http://schemas.microsoft.com/office/drawing/2014/main" id="{1F716BE4-ED9D-4AFC-8882-0079178438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6">
              <a:extLst>
                <a:ext uri="{FF2B5EF4-FFF2-40B4-BE49-F238E27FC236}">
                  <a16:creationId xmlns:a16="http://schemas.microsoft.com/office/drawing/2014/main" id="{A3188B9A-07AD-4D67-9017-92061B138A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6">
              <a:extLst>
                <a:ext uri="{FF2B5EF4-FFF2-40B4-BE49-F238E27FC236}">
                  <a16:creationId xmlns:a16="http://schemas.microsoft.com/office/drawing/2014/main" id="{DE8AD78A-ABB9-4B8E-A0F9-F7CCA2E2EF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02865DC5-04F0-4328-8C93-50994C40E4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6">
              <a:extLst>
                <a:ext uri="{FF2B5EF4-FFF2-40B4-BE49-F238E27FC236}">
                  <a16:creationId xmlns:a16="http://schemas.microsoft.com/office/drawing/2014/main" id="{541DB8F0-C031-42C1-A57D-729DA2CFF3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6">
              <a:extLst>
                <a:ext uri="{FF2B5EF4-FFF2-40B4-BE49-F238E27FC236}">
                  <a16:creationId xmlns:a16="http://schemas.microsoft.com/office/drawing/2014/main" id="{E74F6813-CEDF-4C90-9515-18F2D2808D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6">
              <a:extLst>
                <a:ext uri="{FF2B5EF4-FFF2-40B4-BE49-F238E27FC236}">
                  <a16:creationId xmlns:a16="http://schemas.microsoft.com/office/drawing/2014/main" id="{178439D5-98F9-4547-AA18-8F0D15FA50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6">
              <a:extLst>
                <a:ext uri="{FF2B5EF4-FFF2-40B4-BE49-F238E27FC236}">
                  <a16:creationId xmlns:a16="http://schemas.microsoft.com/office/drawing/2014/main" id="{FF65ACCA-B29A-4B23-99DF-9E8988FE77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6">
              <a:extLst>
                <a:ext uri="{FF2B5EF4-FFF2-40B4-BE49-F238E27FC236}">
                  <a16:creationId xmlns:a16="http://schemas.microsoft.com/office/drawing/2014/main" id="{08202144-2699-405E-B70E-10ACB62504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6">
              <a:extLst>
                <a:ext uri="{FF2B5EF4-FFF2-40B4-BE49-F238E27FC236}">
                  <a16:creationId xmlns:a16="http://schemas.microsoft.com/office/drawing/2014/main" id="{8F59B94B-2422-4834-BD86-CFE3D8A53F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5893D12-2CAA-4072-80FB-D3E9971005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C5D33650-F7DF-4640-8624-E4A406586B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6">
              <a:extLst>
                <a:ext uri="{FF2B5EF4-FFF2-40B4-BE49-F238E27FC236}">
                  <a16:creationId xmlns:a16="http://schemas.microsoft.com/office/drawing/2014/main" id="{D8E569D6-7F89-4731-A6B8-6AFEB4544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6">
              <a:extLst>
                <a:ext uri="{FF2B5EF4-FFF2-40B4-BE49-F238E27FC236}">
                  <a16:creationId xmlns:a16="http://schemas.microsoft.com/office/drawing/2014/main" id="{80CEE136-CAF7-4993-84B3-67A0917C53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id="{FFDB2B08-42EF-46F1-9397-9A855C1A24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6">
              <a:extLst>
                <a:ext uri="{FF2B5EF4-FFF2-40B4-BE49-F238E27FC236}">
                  <a16:creationId xmlns:a16="http://schemas.microsoft.com/office/drawing/2014/main" id="{AB77A349-A09C-4B90-9A2C-EA856A8D86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6">
              <a:extLst>
                <a:ext uri="{FF2B5EF4-FFF2-40B4-BE49-F238E27FC236}">
                  <a16:creationId xmlns:a16="http://schemas.microsoft.com/office/drawing/2014/main" id="{48608721-EE4A-426A-91C2-C463004F97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6">
              <a:extLst>
                <a:ext uri="{FF2B5EF4-FFF2-40B4-BE49-F238E27FC236}">
                  <a16:creationId xmlns:a16="http://schemas.microsoft.com/office/drawing/2014/main" id="{B927CE31-5623-45C2-9E5E-6EF014536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6">
              <a:extLst>
                <a:ext uri="{FF2B5EF4-FFF2-40B4-BE49-F238E27FC236}">
                  <a16:creationId xmlns:a16="http://schemas.microsoft.com/office/drawing/2014/main" id="{664A9588-E7C2-4376-869E-12661D073A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C07EBDA9-99B9-4FEA-8E61-CF7766C803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6">
              <a:extLst>
                <a:ext uri="{FF2B5EF4-FFF2-40B4-BE49-F238E27FC236}">
                  <a16:creationId xmlns:a16="http://schemas.microsoft.com/office/drawing/2014/main" id="{E44A3FF9-F9CA-4868-B495-9C7AAE9DDF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CCF5D671-0529-4209-8A7C-1149C28011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6">
              <a:extLst>
                <a:ext uri="{FF2B5EF4-FFF2-40B4-BE49-F238E27FC236}">
                  <a16:creationId xmlns:a16="http://schemas.microsoft.com/office/drawing/2014/main" id="{DCA290DC-6B1F-40EB-A9F0-F96F5851B3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6">
              <a:extLst>
                <a:ext uri="{FF2B5EF4-FFF2-40B4-BE49-F238E27FC236}">
                  <a16:creationId xmlns:a16="http://schemas.microsoft.com/office/drawing/2014/main" id="{36C813C9-8C14-4372-801A-DBB3E037EE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6">
              <a:extLst>
                <a:ext uri="{FF2B5EF4-FFF2-40B4-BE49-F238E27FC236}">
                  <a16:creationId xmlns:a16="http://schemas.microsoft.com/office/drawing/2014/main" id="{F253EC72-B338-4BBF-9042-C191E60067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6">
              <a:extLst>
                <a:ext uri="{FF2B5EF4-FFF2-40B4-BE49-F238E27FC236}">
                  <a16:creationId xmlns:a16="http://schemas.microsoft.com/office/drawing/2014/main" id="{7B28B5DF-2DA6-4E8F-817A-C1902DCD45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id="{09D7394F-F75D-4FED-8923-575F140FA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6">
              <a:extLst>
                <a:ext uri="{FF2B5EF4-FFF2-40B4-BE49-F238E27FC236}">
                  <a16:creationId xmlns:a16="http://schemas.microsoft.com/office/drawing/2014/main" id="{F172134A-6C32-4752-97D8-E661E6A263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6">
              <a:extLst>
                <a:ext uri="{FF2B5EF4-FFF2-40B4-BE49-F238E27FC236}">
                  <a16:creationId xmlns:a16="http://schemas.microsoft.com/office/drawing/2014/main" id="{6CAB8EBC-D1A2-4B27-9297-ADFA1B5C1A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6">
              <a:extLst>
                <a:ext uri="{FF2B5EF4-FFF2-40B4-BE49-F238E27FC236}">
                  <a16:creationId xmlns:a16="http://schemas.microsoft.com/office/drawing/2014/main" id="{6E5A44D5-4DED-4075-8C18-C4EE1E61AB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6">
              <a:extLst>
                <a:ext uri="{FF2B5EF4-FFF2-40B4-BE49-F238E27FC236}">
                  <a16:creationId xmlns:a16="http://schemas.microsoft.com/office/drawing/2014/main" id="{47E67357-8F43-4716-AF36-C4D3FAD577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6">
              <a:extLst>
                <a:ext uri="{FF2B5EF4-FFF2-40B4-BE49-F238E27FC236}">
                  <a16:creationId xmlns:a16="http://schemas.microsoft.com/office/drawing/2014/main" id="{CDB9D3D1-A9FF-4CC6-B6AD-51D73FCAE1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6">
              <a:extLst>
                <a:ext uri="{FF2B5EF4-FFF2-40B4-BE49-F238E27FC236}">
                  <a16:creationId xmlns:a16="http://schemas.microsoft.com/office/drawing/2014/main" id="{B1C55A0F-DE6D-4BE9-B90E-6857701710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6">
              <a:extLst>
                <a:ext uri="{FF2B5EF4-FFF2-40B4-BE49-F238E27FC236}">
                  <a16:creationId xmlns:a16="http://schemas.microsoft.com/office/drawing/2014/main" id="{6627EE65-8BCE-41D8-BE30-34A95B94247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6">
              <a:extLst>
                <a:ext uri="{FF2B5EF4-FFF2-40B4-BE49-F238E27FC236}">
                  <a16:creationId xmlns:a16="http://schemas.microsoft.com/office/drawing/2014/main" id="{FA999AE1-300A-4580-A684-3752E1FB0E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6">
              <a:extLst>
                <a:ext uri="{FF2B5EF4-FFF2-40B4-BE49-F238E27FC236}">
                  <a16:creationId xmlns:a16="http://schemas.microsoft.com/office/drawing/2014/main" id="{9BB492A4-E274-4551-A97A-AD8A2538EB6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id="{CBF53111-DF01-47C3-8596-B57862E0C3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6">
              <a:extLst>
                <a:ext uri="{FF2B5EF4-FFF2-40B4-BE49-F238E27FC236}">
                  <a16:creationId xmlns:a16="http://schemas.microsoft.com/office/drawing/2014/main" id="{C53F7DDB-439E-47C6-90BD-B22EA9B7CD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6">
              <a:extLst>
                <a:ext uri="{FF2B5EF4-FFF2-40B4-BE49-F238E27FC236}">
                  <a16:creationId xmlns:a16="http://schemas.microsoft.com/office/drawing/2014/main" id="{81E7F6E6-2542-47E1-AE43-9B182D3758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6">
              <a:extLst>
                <a:ext uri="{FF2B5EF4-FFF2-40B4-BE49-F238E27FC236}">
                  <a16:creationId xmlns:a16="http://schemas.microsoft.com/office/drawing/2014/main" id="{E777532A-71A5-494B-820C-48C05EC74C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6">
              <a:extLst>
                <a:ext uri="{FF2B5EF4-FFF2-40B4-BE49-F238E27FC236}">
                  <a16:creationId xmlns:a16="http://schemas.microsoft.com/office/drawing/2014/main" id="{70329985-9DF6-417E-8BE0-9292329455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00252936-908A-4F1A-B1D6-E291EDBA6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6">
              <a:extLst>
                <a:ext uri="{FF2B5EF4-FFF2-40B4-BE49-F238E27FC236}">
                  <a16:creationId xmlns:a16="http://schemas.microsoft.com/office/drawing/2014/main" id="{1614E059-CFCA-409A-8521-5A7B0CD0E4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">
              <a:extLst>
                <a:ext uri="{FF2B5EF4-FFF2-40B4-BE49-F238E27FC236}">
                  <a16:creationId xmlns:a16="http://schemas.microsoft.com/office/drawing/2014/main" id="{D67A4711-AC1A-4F94-B614-DDA70F4AB3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">
              <a:extLst>
                <a:ext uri="{FF2B5EF4-FFF2-40B4-BE49-F238E27FC236}">
                  <a16:creationId xmlns:a16="http://schemas.microsoft.com/office/drawing/2014/main" id="{7AC93D6D-B965-4CFB-82B3-C2F8189DD7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">
              <a:extLst>
                <a:ext uri="{FF2B5EF4-FFF2-40B4-BE49-F238E27FC236}">
                  <a16:creationId xmlns:a16="http://schemas.microsoft.com/office/drawing/2014/main" id="{00CA144B-A572-487C-B67D-E0784F6971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">
              <a:extLst>
                <a:ext uri="{FF2B5EF4-FFF2-40B4-BE49-F238E27FC236}">
                  <a16:creationId xmlns:a16="http://schemas.microsoft.com/office/drawing/2014/main" id="{E1487B58-3826-42D4-A325-3E4E04785B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">
              <a:extLst>
                <a:ext uri="{FF2B5EF4-FFF2-40B4-BE49-F238E27FC236}">
                  <a16:creationId xmlns:a16="http://schemas.microsoft.com/office/drawing/2014/main" id="{3C65D50D-4B63-4F19-93C9-926E0DA625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">
              <a:extLst>
                <a:ext uri="{FF2B5EF4-FFF2-40B4-BE49-F238E27FC236}">
                  <a16:creationId xmlns:a16="http://schemas.microsoft.com/office/drawing/2014/main" id="{91A9FD33-BBFB-4EB4-B633-06A023CB60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">
              <a:extLst>
                <a:ext uri="{FF2B5EF4-FFF2-40B4-BE49-F238E27FC236}">
                  <a16:creationId xmlns:a16="http://schemas.microsoft.com/office/drawing/2014/main" id="{8A25449F-C96E-43A9-BE7E-8415CB8CA9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">
              <a:extLst>
                <a:ext uri="{FF2B5EF4-FFF2-40B4-BE49-F238E27FC236}">
                  <a16:creationId xmlns:a16="http://schemas.microsoft.com/office/drawing/2014/main" id="{E852D294-5AE3-4C12-AE2F-1361C06DF2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6">
              <a:extLst>
                <a:ext uri="{FF2B5EF4-FFF2-40B4-BE49-F238E27FC236}">
                  <a16:creationId xmlns:a16="http://schemas.microsoft.com/office/drawing/2014/main" id="{D75B22CF-07E7-4A6F-B17D-758BBE5538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6">
              <a:extLst>
                <a:ext uri="{FF2B5EF4-FFF2-40B4-BE49-F238E27FC236}">
                  <a16:creationId xmlns:a16="http://schemas.microsoft.com/office/drawing/2014/main" id="{45BB4DE2-44BF-43BF-9C16-259FA34503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6">
              <a:extLst>
                <a:ext uri="{FF2B5EF4-FFF2-40B4-BE49-F238E27FC236}">
                  <a16:creationId xmlns:a16="http://schemas.microsoft.com/office/drawing/2014/main" id="{9082519B-328F-4D85-9648-AA99F35AF4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6">
              <a:extLst>
                <a:ext uri="{FF2B5EF4-FFF2-40B4-BE49-F238E27FC236}">
                  <a16:creationId xmlns:a16="http://schemas.microsoft.com/office/drawing/2014/main" id="{D9C1B58C-398E-452F-88B1-1E2D056BC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6">
              <a:extLst>
                <a:ext uri="{FF2B5EF4-FFF2-40B4-BE49-F238E27FC236}">
                  <a16:creationId xmlns:a16="http://schemas.microsoft.com/office/drawing/2014/main" id="{1215C438-62B6-48E8-93BD-2400CE7DCB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6">
              <a:extLst>
                <a:ext uri="{FF2B5EF4-FFF2-40B4-BE49-F238E27FC236}">
                  <a16:creationId xmlns:a16="http://schemas.microsoft.com/office/drawing/2014/main" id="{74287A1C-61DC-4764-AD91-0D8AE5D32F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6">
              <a:extLst>
                <a:ext uri="{FF2B5EF4-FFF2-40B4-BE49-F238E27FC236}">
                  <a16:creationId xmlns:a16="http://schemas.microsoft.com/office/drawing/2014/main" id="{935F5F69-3B06-47EE-8A58-9EFC1B83EC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6">
              <a:extLst>
                <a:ext uri="{FF2B5EF4-FFF2-40B4-BE49-F238E27FC236}">
                  <a16:creationId xmlns:a16="http://schemas.microsoft.com/office/drawing/2014/main" id="{1101FFF9-CF37-4721-8186-544775DE501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6">
              <a:extLst>
                <a:ext uri="{FF2B5EF4-FFF2-40B4-BE49-F238E27FC236}">
                  <a16:creationId xmlns:a16="http://schemas.microsoft.com/office/drawing/2014/main" id="{DA07B02B-AB92-4E6D-BE68-38C0C55A70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6">
              <a:extLst>
                <a:ext uri="{FF2B5EF4-FFF2-40B4-BE49-F238E27FC236}">
                  <a16:creationId xmlns:a16="http://schemas.microsoft.com/office/drawing/2014/main" id="{5C7F6697-9CF8-4C52-8134-856F37E69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6">
              <a:extLst>
                <a:ext uri="{FF2B5EF4-FFF2-40B4-BE49-F238E27FC236}">
                  <a16:creationId xmlns:a16="http://schemas.microsoft.com/office/drawing/2014/main" id="{71AE8640-CA8D-45ED-B293-E41C04107B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6">
              <a:extLst>
                <a:ext uri="{FF2B5EF4-FFF2-40B4-BE49-F238E27FC236}">
                  <a16:creationId xmlns:a16="http://schemas.microsoft.com/office/drawing/2014/main" id="{63C196AF-4D4C-4362-BDBF-EC89D3AF7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6">
              <a:extLst>
                <a:ext uri="{FF2B5EF4-FFF2-40B4-BE49-F238E27FC236}">
                  <a16:creationId xmlns:a16="http://schemas.microsoft.com/office/drawing/2014/main" id="{ACA5D87D-1923-4B8B-9B95-C833F20B3F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6">
              <a:extLst>
                <a:ext uri="{FF2B5EF4-FFF2-40B4-BE49-F238E27FC236}">
                  <a16:creationId xmlns:a16="http://schemas.microsoft.com/office/drawing/2014/main" id="{5168EF6E-C030-46F7-940B-B2259B19D5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6">
              <a:extLst>
                <a:ext uri="{FF2B5EF4-FFF2-40B4-BE49-F238E27FC236}">
                  <a16:creationId xmlns:a16="http://schemas.microsoft.com/office/drawing/2014/main" id="{A141EFDE-9FF6-4BED-B3E7-F887DDD960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16">
              <a:extLst>
                <a:ext uri="{FF2B5EF4-FFF2-40B4-BE49-F238E27FC236}">
                  <a16:creationId xmlns:a16="http://schemas.microsoft.com/office/drawing/2014/main" id="{F1BD7350-6598-41F6-9255-7CC3E31388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16">
              <a:extLst>
                <a:ext uri="{FF2B5EF4-FFF2-40B4-BE49-F238E27FC236}">
                  <a16:creationId xmlns:a16="http://schemas.microsoft.com/office/drawing/2014/main" id="{22AC9D57-87D8-4EB4-9431-D6A909D9B3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16">
              <a:extLst>
                <a:ext uri="{FF2B5EF4-FFF2-40B4-BE49-F238E27FC236}">
                  <a16:creationId xmlns:a16="http://schemas.microsoft.com/office/drawing/2014/main" id="{5E5F28C9-581C-4582-AFD5-64DAF5C058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16">
              <a:extLst>
                <a:ext uri="{FF2B5EF4-FFF2-40B4-BE49-F238E27FC236}">
                  <a16:creationId xmlns:a16="http://schemas.microsoft.com/office/drawing/2014/main" id="{A3946BBE-EEEB-45AB-8953-28E740687D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16">
              <a:extLst>
                <a:ext uri="{FF2B5EF4-FFF2-40B4-BE49-F238E27FC236}">
                  <a16:creationId xmlns:a16="http://schemas.microsoft.com/office/drawing/2014/main" id="{6CBC4E02-AAC1-4F30-A6A1-640557D976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16">
              <a:extLst>
                <a:ext uri="{FF2B5EF4-FFF2-40B4-BE49-F238E27FC236}">
                  <a16:creationId xmlns:a16="http://schemas.microsoft.com/office/drawing/2014/main" id="{B048D2CD-AC09-4285-A6D5-6EA03B3903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16">
              <a:extLst>
                <a:ext uri="{FF2B5EF4-FFF2-40B4-BE49-F238E27FC236}">
                  <a16:creationId xmlns:a16="http://schemas.microsoft.com/office/drawing/2014/main" id="{15EF59CC-EAE4-472E-9711-C258CA6562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16">
              <a:extLst>
                <a:ext uri="{FF2B5EF4-FFF2-40B4-BE49-F238E27FC236}">
                  <a16:creationId xmlns:a16="http://schemas.microsoft.com/office/drawing/2014/main" id="{0C37583E-F9BD-44A9-BE2D-5885FBF11A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16">
              <a:extLst>
                <a:ext uri="{FF2B5EF4-FFF2-40B4-BE49-F238E27FC236}">
                  <a16:creationId xmlns:a16="http://schemas.microsoft.com/office/drawing/2014/main" id="{C8F816AA-7759-4D40-8B9F-93CE389699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16">
              <a:extLst>
                <a:ext uri="{FF2B5EF4-FFF2-40B4-BE49-F238E27FC236}">
                  <a16:creationId xmlns:a16="http://schemas.microsoft.com/office/drawing/2014/main" id="{B65B9489-7839-490A-B77D-E0E3DFA52E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16">
              <a:extLst>
                <a:ext uri="{FF2B5EF4-FFF2-40B4-BE49-F238E27FC236}">
                  <a16:creationId xmlns:a16="http://schemas.microsoft.com/office/drawing/2014/main" id="{BECB7B9E-23EE-46B4-90EA-B68B9533FE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16">
              <a:extLst>
                <a:ext uri="{FF2B5EF4-FFF2-40B4-BE49-F238E27FC236}">
                  <a16:creationId xmlns:a16="http://schemas.microsoft.com/office/drawing/2014/main" id="{37F81689-425B-4586-BA28-A52EA6461B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16">
              <a:extLst>
                <a:ext uri="{FF2B5EF4-FFF2-40B4-BE49-F238E27FC236}">
                  <a16:creationId xmlns:a16="http://schemas.microsoft.com/office/drawing/2014/main" id="{F4E46C55-E55C-4DB9-84CB-12BA4E8360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AutoShape 3">
              <a:extLst>
                <a:ext uri="{FF2B5EF4-FFF2-40B4-BE49-F238E27FC236}">
                  <a16:creationId xmlns:a16="http://schemas.microsoft.com/office/drawing/2014/main" id="{9F7F7C91-FA75-4191-AB66-8DE3A6C2C91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9912350" y="127000"/>
              <a:ext cx="400050" cy="4278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B79D6001-5C23-4D4D-89FC-00A862D67E58}"/>
                </a:ext>
              </a:extLst>
            </p:cNvPr>
            <p:cNvGrpSpPr/>
            <p:nvPr userDrawn="1"/>
          </p:nvGrpSpPr>
          <p:grpSpPr>
            <a:xfrm>
              <a:off x="-664463" y="1060450"/>
              <a:ext cx="2884436" cy="4051302"/>
              <a:chOff x="-831850" y="581026"/>
              <a:chExt cx="3567113" cy="5010150"/>
            </a:xfrm>
          </p:grpSpPr>
          <p:sp>
            <p:nvSpPr>
              <p:cNvPr id="272" name="Freeform 10">
                <a:extLst>
                  <a:ext uri="{FF2B5EF4-FFF2-40B4-BE49-F238E27FC236}">
                    <a16:creationId xmlns:a16="http://schemas.microsoft.com/office/drawing/2014/main" id="{93E9F37A-6F37-4C9E-8DC1-2BE2587463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831850" y="2471738"/>
                <a:ext cx="3567113" cy="3119438"/>
              </a:xfrm>
              <a:custGeom>
                <a:avLst/>
                <a:gdLst>
                  <a:gd name="T0" fmla="*/ 434 w 464"/>
                  <a:gd name="T1" fmla="*/ 406 h 406"/>
                  <a:gd name="T2" fmla="*/ 30 w 464"/>
                  <a:gd name="T3" fmla="*/ 406 h 406"/>
                  <a:gd name="T4" fmla="*/ 0 w 464"/>
                  <a:gd name="T5" fmla="*/ 376 h 406"/>
                  <a:gd name="T6" fmla="*/ 0 w 464"/>
                  <a:gd name="T7" fmla="*/ 30 h 406"/>
                  <a:gd name="T8" fmla="*/ 30 w 464"/>
                  <a:gd name="T9" fmla="*/ 0 h 406"/>
                  <a:gd name="T10" fmla="*/ 434 w 464"/>
                  <a:gd name="T11" fmla="*/ 0 h 406"/>
                  <a:gd name="T12" fmla="*/ 464 w 464"/>
                  <a:gd name="T13" fmla="*/ 30 h 406"/>
                  <a:gd name="T14" fmla="*/ 464 w 464"/>
                  <a:gd name="T15" fmla="*/ 376 h 406"/>
                  <a:gd name="T16" fmla="*/ 434 w 464"/>
                  <a:gd name="T17" fmla="*/ 406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4" h="406">
                    <a:moveTo>
                      <a:pt x="434" y="406"/>
                    </a:moveTo>
                    <a:cubicBezTo>
                      <a:pt x="30" y="406"/>
                      <a:pt x="30" y="406"/>
                      <a:pt x="30" y="406"/>
                    </a:cubicBezTo>
                    <a:cubicBezTo>
                      <a:pt x="13" y="406"/>
                      <a:pt x="0" y="393"/>
                      <a:pt x="0" y="37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3" y="0"/>
                      <a:pt x="30" y="0"/>
                    </a:cubicBezTo>
                    <a:cubicBezTo>
                      <a:pt x="434" y="0"/>
                      <a:pt x="434" y="0"/>
                      <a:pt x="434" y="0"/>
                    </a:cubicBezTo>
                    <a:cubicBezTo>
                      <a:pt x="450" y="0"/>
                      <a:pt x="464" y="14"/>
                      <a:pt x="464" y="30"/>
                    </a:cubicBezTo>
                    <a:cubicBezTo>
                      <a:pt x="464" y="376"/>
                      <a:pt x="464" y="376"/>
                      <a:pt x="464" y="376"/>
                    </a:cubicBezTo>
                    <a:cubicBezTo>
                      <a:pt x="464" y="393"/>
                      <a:pt x="450" y="406"/>
                      <a:pt x="434" y="406"/>
                    </a:cubicBezTo>
                    <a:close/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11">
                <a:extLst>
                  <a:ext uri="{FF2B5EF4-FFF2-40B4-BE49-F238E27FC236}">
                    <a16:creationId xmlns:a16="http://schemas.microsoft.com/office/drawing/2014/main" id="{9622CA32-E887-4015-BE52-CE59C58A50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90538" y="3262313"/>
                <a:ext cx="914400" cy="1590675"/>
              </a:xfrm>
              <a:custGeom>
                <a:avLst/>
                <a:gdLst>
                  <a:gd name="T0" fmla="*/ 119 w 119"/>
                  <a:gd name="T1" fmla="*/ 60 h 207"/>
                  <a:gd name="T2" fmla="*/ 60 w 119"/>
                  <a:gd name="T3" fmla="*/ 0 h 207"/>
                  <a:gd name="T4" fmla="*/ 0 w 119"/>
                  <a:gd name="T5" fmla="*/ 60 h 207"/>
                  <a:gd name="T6" fmla="*/ 30 w 119"/>
                  <a:gd name="T7" fmla="*/ 112 h 207"/>
                  <a:gd name="T8" fmla="*/ 11 w 119"/>
                  <a:gd name="T9" fmla="*/ 207 h 207"/>
                  <a:gd name="T10" fmla="*/ 108 w 119"/>
                  <a:gd name="T11" fmla="*/ 207 h 207"/>
                  <a:gd name="T12" fmla="*/ 89 w 119"/>
                  <a:gd name="T13" fmla="*/ 112 h 207"/>
                  <a:gd name="T14" fmla="*/ 119 w 119"/>
                  <a:gd name="T15" fmla="*/ 6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9" h="207">
                    <a:moveTo>
                      <a:pt x="119" y="60"/>
                    </a:moveTo>
                    <a:cubicBezTo>
                      <a:pt x="119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82"/>
                      <a:pt x="12" y="102"/>
                      <a:pt x="30" y="112"/>
                    </a:cubicBezTo>
                    <a:cubicBezTo>
                      <a:pt x="11" y="207"/>
                      <a:pt x="11" y="207"/>
                      <a:pt x="11" y="207"/>
                    </a:cubicBezTo>
                    <a:cubicBezTo>
                      <a:pt x="108" y="207"/>
                      <a:pt x="108" y="207"/>
                      <a:pt x="108" y="207"/>
                    </a:cubicBezTo>
                    <a:cubicBezTo>
                      <a:pt x="89" y="112"/>
                      <a:pt x="89" y="112"/>
                      <a:pt x="89" y="112"/>
                    </a:cubicBezTo>
                    <a:cubicBezTo>
                      <a:pt x="107" y="102"/>
                      <a:pt x="119" y="82"/>
                      <a:pt x="119" y="60"/>
                    </a:cubicBezTo>
                    <a:close/>
                  </a:path>
                </a:pathLst>
              </a:custGeom>
              <a:solidFill>
                <a:srgbClr val="920000"/>
              </a:solidFill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12">
                <a:extLst>
                  <a:ext uri="{FF2B5EF4-FFF2-40B4-BE49-F238E27FC236}">
                    <a16:creationId xmlns:a16="http://schemas.microsoft.com/office/drawing/2014/main" id="{15857072-129D-4B83-AEDA-E98AD3A5AE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239713" y="581026"/>
                <a:ext cx="2382838" cy="1958975"/>
              </a:xfrm>
              <a:custGeom>
                <a:avLst/>
                <a:gdLst>
                  <a:gd name="T0" fmla="*/ 0 w 310"/>
                  <a:gd name="T1" fmla="*/ 253 h 255"/>
                  <a:gd name="T2" fmla="*/ 0 w 310"/>
                  <a:gd name="T3" fmla="*/ 155 h 255"/>
                  <a:gd name="T4" fmla="*/ 155 w 310"/>
                  <a:gd name="T5" fmla="*/ 0 h 255"/>
                  <a:gd name="T6" fmla="*/ 310 w 310"/>
                  <a:gd name="T7" fmla="*/ 155 h 255"/>
                  <a:gd name="T8" fmla="*/ 310 w 310"/>
                  <a:gd name="T9" fmla="*/ 255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255">
                    <a:moveTo>
                      <a:pt x="0" y="253"/>
                    </a:moveTo>
                    <a:cubicBezTo>
                      <a:pt x="0" y="155"/>
                      <a:pt x="0" y="155"/>
                      <a:pt x="0" y="155"/>
                    </a:cubicBezTo>
                    <a:cubicBezTo>
                      <a:pt x="0" y="69"/>
                      <a:pt x="69" y="0"/>
                      <a:pt x="155" y="0"/>
                    </a:cubicBezTo>
                    <a:cubicBezTo>
                      <a:pt x="240" y="0"/>
                      <a:pt x="310" y="69"/>
                      <a:pt x="310" y="155"/>
                    </a:cubicBezTo>
                    <a:cubicBezTo>
                      <a:pt x="310" y="255"/>
                      <a:pt x="310" y="255"/>
                      <a:pt x="310" y="255"/>
                    </a:cubicBezTo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395FD607-A9EB-4369-8C8B-71A1A9564207}"/>
                </a:ext>
              </a:extLst>
            </p:cNvPr>
            <p:cNvSpPr/>
            <p:nvPr userDrawn="1"/>
          </p:nvSpPr>
          <p:spPr>
            <a:xfrm>
              <a:off x="-1327308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5CCAC69A-2B74-4981-825D-C3244AD95072}"/>
                </a:ext>
              </a:extLst>
            </p:cNvPr>
            <p:cNvSpPr/>
            <p:nvPr userDrawn="1"/>
          </p:nvSpPr>
          <p:spPr>
            <a:xfrm>
              <a:off x="10973671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660DB5A1-D3C7-4B82-A883-81AAAD318502}"/>
                </a:ext>
              </a:extLst>
            </p:cNvPr>
            <p:cNvSpPr/>
            <p:nvPr userDrawn="1"/>
          </p:nvSpPr>
          <p:spPr>
            <a:xfrm rot="16200000">
              <a:off x="5129275" y="-5934192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2F05F0F-A34E-4FE9-AFF6-B23AF6C59A1F}"/>
                </a:ext>
              </a:extLst>
            </p:cNvPr>
            <p:cNvSpPr/>
            <p:nvPr userDrawn="1"/>
          </p:nvSpPr>
          <p:spPr>
            <a:xfrm rot="16200000">
              <a:off x="5129270" y="643723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2072" y="3767328"/>
            <a:ext cx="7461504" cy="590931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862072" y="4361688"/>
            <a:ext cx="7461504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67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7112A4-5D5B-4EFA-A84C-A0A181665097}"/>
              </a:ext>
            </a:extLst>
          </p:cNvPr>
          <p:cNvSpPr/>
          <p:nvPr userDrawn="1"/>
        </p:nvSpPr>
        <p:spPr>
          <a:xfrm>
            <a:off x="9859926" y="5721963"/>
            <a:ext cx="1006548" cy="3173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5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8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</p:spPr>
        <p:txBody>
          <a:bodyPr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074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n object&#10;&#10;Description automatically generated">
            <a:extLst>
              <a:ext uri="{FF2B5EF4-FFF2-40B4-BE49-F238E27FC236}">
                <a16:creationId xmlns:a16="http://schemas.microsoft.com/office/drawing/2014/main" id="{DB5BC97F-BE1C-4CC1-A0F8-EF37ABD2FD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972" t="57574" r="35602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1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842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pider&#10;&#10;Description automatically generated">
            <a:extLst>
              <a:ext uri="{FF2B5EF4-FFF2-40B4-BE49-F238E27FC236}">
                <a16:creationId xmlns:a16="http://schemas.microsoft.com/office/drawing/2014/main" id="{312387AB-4080-4B69-BFCF-F134EF12C7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305" t="3895" r="12403" b="26543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8805453-93BD-4B24-A658-29DCC01129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13889" y="4436465"/>
            <a:ext cx="1601595" cy="129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accent4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370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230188" indent="-23018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400">
                <a:solidFill>
                  <a:schemeClr val="accent4"/>
                </a:solidFill>
              </a:defRPr>
            </a:lvl1pPr>
            <a:lvl2pPr marL="800100" indent="-22860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200">
                <a:solidFill>
                  <a:schemeClr val="accent4"/>
                </a:solidFill>
              </a:defRPr>
            </a:lvl2pPr>
            <a:lvl3pPr marL="1258888" indent="-169863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000">
                <a:solidFill>
                  <a:schemeClr val="accent4"/>
                </a:solidFill>
                <a:latin typeface="Trebuchet MS" panose="020B0603020202020204" pitchFamily="34" charset="0"/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056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accent4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68283" y="5775855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i="0" kern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69192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accent4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8CF8-E6F1-4C71-A0F0-EB56510727F2}"/>
              </a:ext>
            </a:extLst>
          </p:cNvPr>
          <p:cNvSpPr/>
          <p:nvPr userDrawn="1"/>
        </p:nvSpPr>
        <p:spPr>
          <a:xfrm>
            <a:off x="9868093" y="5829880"/>
            <a:ext cx="1104707" cy="342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6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32" y="1798590"/>
            <a:ext cx="4204402" cy="618631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31" y="3071579"/>
            <a:ext cx="4192841" cy="2517089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1pPr>
            <a:lvl2pPr marL="57150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2pPr>
            <a:lvl3pPr marL="1089025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32" y="2348397"/>
            <a:ext cx="4204402" cy="525463"/>
          </a:xfrm>
        </p:spPr>
        <p:txBody>
          <a:bodyPr/>
          <a:lstStyle>
            <a:lvl1pPr marL="0" indent="0" algn="l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9636012" y="5699915"/>
            <a:ext cx="1336788" cy="472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6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0" y="1798590"/>
            <a:ext cx="5440680" cy="618631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3480" y="2916936"/>
            <a:ext cx="5431536" cy="2517089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1pPr>
            <a:lvl2pPr marL="57150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2pPr>
            <a:lvl3pPr marL="1089025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0" y="2368296"/>
            <a:ext cx="5440680" cy="525463"/>
          </a:xfrm>
        </p:spPr>
        <p:txBody>
          <a:bodyPr/>
          <a:lstStyle>
            <a:lvl1pPr marL="0" indent="0" algn="l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9636012" y="5699915"/>
            <a:ext cx="1336788" cy="472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0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302B7CA-37AE-4D42-BAAD-C239CA228A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5967" t="57160" r="5663" b="17308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3" y="521208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2002368"/>
            <a:ext cx="9948931" cy="3734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9749165" y="5857880"/>
            <a:ext cx="32102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700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900" cap="none" baseline="0">
                <a:solidFill>
                  <a:schemeClr val="accent5"/>
                </a:solidFill>
              </a:rPr>
              <a:t> </a:t>
            </a:r>
            <a:endParaRPr lang="en-US" sz="900" cap="none">
              <a:solidFill>
                <a:schemeClr val="accent5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97EF6C-CD1B-46EA-95AA-C34DEE8C7153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0288289" y="5814736"/>
            <a:ext cx="475887" cy="23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907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80" r:id="rId1"/>
    <p:sldLayoutId id="2147483985" r:id="rId2"/>
    <p:sldLayoutId id="2147483896" r:id="rId3"/>
    <p:sldLayoutId id="2147483981" r:id="rId4"/>
    <p:sldLayoutId id="2147483971" r:id="rId5"/>
    <p:sldLayoutId id="2147483988" r:id="rId6"/>
    <p:sldLayoutId id="2147483969" r:id="rId7"/>
    <p:sldLayoutId id="2147483990" r:id="rId8"/>
    <p:sldLayoutId id="2147483989" r:id="rId9"/>
    <p:sldLayoutId id="2147483919" r:id="rId10"/>
    <p:sldLayoutId id="2147483954" r:id="rId11"/>
    <p:sldLayoutId id="2147483984" r:id="rId12"/>
    <p:sldLayoutId id="2147483898" r:id="rId13"/>
    <p:sldLayoutId id="2147483926" r:id="rId14"/>
    <p:sldLayoutId id="2147483899" r:id="rId15"/>
    <p:sldLayoutId id="2147483901" r:id="rId16"/>
    <p:sldLayoutId id="2147483992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0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400" b="0">
          <a:solidFill>
            <a:schemeClr val="accent4"/>
          </a:solidFill>
          <a:latin typeface="Trebuchet MS" pitchFamily="34" charset="0"/>
          <a:ea typeface="+mn-ea"/>
          <a:cs typeface="+mn-cs"/>
        </a:defRPr>
      </a:lvl1pPr>
      <a:lvl2pPr marL="57150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200" b="0">
          <a:solidFill>
            <a:schemeClr val="accent4"/>
          </a:solidFill>
          <a:latin typeface="Trebuchet MS" pitchFamily="34" charset="0"/>
        </a:defRPr>
      </a:lvl2pPr>
      <a:lvl3pPr marL="1089025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100" b="0">
          <a:solidFill>
            <a:schemeClr val="accent4"/>
          </a:solidFill>
          <a:latin typeface="Trebuchet MS" pitchFamily="34" charset="0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s://distributed.dask.org/en/latest/client.html" TargetMode="Externa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ipertk/pygpu-workshop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scipy.org/doc/numpy/reference/ufuncs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scipy.org/doc/numpy/reference/ufuncs.html" TargetMode="Externa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numba.pydata.org/numba-doc/dev/cuda/kernels.html" TargetMode="Externa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numba.pydata.org/numba-doc/latest/cuda/cudapysupported.html" TargetMode="Externa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mailto:kkeipert@nvidia.com" TargetMode="Externa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people.sc.fsu.edu/~jburkardt/py_src/md/md.html" TargetMode="Externa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-cupy.chainer.org/en/stable/reference/difference.html" TargetMode="Externa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mailto:kkeipert@nvidia.com" TargetMode="External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hyperlink" Target="https://dask.org/" TargetMode="Externa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dask.org/2019/03/18/dask-nep18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1"/>
          <p:cNvSpPr>
            <a:spLocks noGrp="1"/>
          </p:cNvSpPr>
          <p:nvPr>
            <p:ph type="subTitle" idx="1"/>
          </p:nvPr>
        </p:nvSpPr>
        <p:spPr>
          <a:xfrm>
            <a:off x="685800" y="5056838"/>
            <a:ext cx="5815584" cy="595615"/>
          </a:xfrm>
        </p:spPr>
        <p:txBody>
          <a:bodyPr/>
          <a:lstStyle/>
          <a:p>
            <a:r>
              <a:rPr lang="en-US" dirty="0">
                <a:latin typeface="Trebuchet MS"/>
              </a:rPr>
              <a:t>Kristopher Keipert</a:t>
            </a:r>
            <a:endParaRPr lang="en-US" dirty="0"/>
          </a:p>
          <a:p>
            <a:r>
              <a:rPr lang="en-US" dirty="0">
                <a:latin typeface="Trebuchet MS"/>
              </a:rPr>
              <a:t>kkeipert@nvidia.com</a:t>
            </a:r>
          </a:p>
        </p:txBody>
      </p:sp>
      <p:sp>
        <p:nvSpPr>
          <p:cNvPr id="5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PROGRAMMING FOR GPUs</a:t>
            </a:r>
          </a:p>
        </p:txBody>
      </p:sp>
    </p:spTree>
    <p:extLst>
      <p:ext uri="{BB962C8B-B14F-4D97-AF65-F5344CB8AC3E}">
        <p14:creationId xmlns:p14="http://schemas.microsoft.com/office/powerpoint/2010/main" val="311677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43CFC-C62F-4B77-B086-F92A101B3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rebuchet MS"/>
              </a:rPr>
              <a:t>TL;DR - OVERALL PYTHON CODING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6021E-219B-427C-A7C0-987AB2715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124" y="1587396"/>
            <a:ext cx="9948672" cy="3718925"/>
          </a:xfrm>
        </p:spPr>
        <p:txBody>
          <a:bodyPr/>
          <a:lstStyle/>
          <a:p>
            <a:pPr marL="285750" indent="-285750" fontAlgn="ctr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Make sure you have a relevant test suite</a:t>
            </a:r>
          </a:p>
          <a:p>
            <a:pPr marL="857250" lvl="1" indent="-285750" fontAlgn="ctr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Unit tests helpful for detecting where the problem is when extending for GPU</a:t>
            </a:r>
          </a:p>
          <a:p>
            <a:pPr marL="857250" lvl="1" indent="-285750" fontAlgn="ctr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End-to-end tests also helpful - need to be aware of numerical sensitivities</a:t>
            </a:r>
          </a:p>
          <a:p>
            <a:pPr marL="857250" lvl="1" indent="-285750" fontAlgn="ctr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Benchmarks: good to measure wall time before / during / after your porting efforts</a:t>
            </a:r>
          </a:p>
          <a:p>
            <a:pPr marL="285750" indent="-285750" fontAlgn="ctr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First of all, profile the code and make sure you understand where you need better performance. 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Python Profiling Tools:</a:t>
            </a:r>
            <a:endParaRPr lang="en-US"/>
          </a:p>
          <a:p>
            <a:pPr marL="857250" lvl="1" indent="-285750" fontAlgn="ctr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err="1"/>
              <a:t>Snakeviz</a:t>
            </a:r>
            <a:endParaRPr lang="en-US" sz="1600"/>
          </a:p>
          <a:p>
            <a:pPr marL="857250" lvl="1" indent="-285750" fontAlgn="ctr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err="1">
                <a:latin typeface="Trebuchet MS"/>
              </a:rPr>
              <a:t>cProfile</a:t>
            </a:r>
            <a:r>
              <a:rPr lang="en-US" sz="1600">
                <a:latin typeface="Trebuchet MS"/>
              </a:rPr>
              <a:t> + gprof2dot</a:t>
            </a:r>
          </a:p>
          <a:p>
            <a:pPr marL="857250" lvl="1" indent="-285750" fontAlgn="ctr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err="1"/>
              <a:t>Line_profiler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70247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1807"/>
            <a:ext cx="9976104" cy="590931"/>
          </a:xfrm>
        </p:spPr>
        <p:txBody>
          <a:bodyPr/>
          <a:lstStyle/>
          <a:p>
            <a:r>
              <a:rPr lang="en-US"/>
              <a:t>Start client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1" y="1336136"/>
            <a:ext cx="6466856" cy="4621731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dask.distributed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Client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client = Client()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5E704F-005F-457E-81D0-2C406660E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3467" y="1423447"/>
            <a:ext cx="3831551" cy="4323099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The Client is the primary entry point for users of </a:t>
            </a:r>
            <a:r>
              <a:rPr lang="en-US" sz="1800" err="1">
                <a:latin typeface="Trebuchet MS"/>
              </a:rPr>
              <a:t>dask.distributed</a:t>
            </a:r>
            <a:endParaRPr lang="en-US" sz="1800">
              <a:latin typeface="Trebuchet MS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After we setup a cluster, we initialize a Client by pointing it to the address of a Dask Scheduler</a:t>
            </a:r>
            <a:endParaRPr lang="en-US" sz="1800"/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In this example, it is the single node (your laptop)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>
                <a:latin typeface="Trebuchet MS"/>
                <a:hlinkClick r:id="rId2"/>
              </a:rPr>
              <a:t>https://distributed.dask.org/en/latest/client.html</a:t>
            </a:r>
            <a:r>
              <a:rPr lang="en-US" sz="1600">
                <a:latin typeface="Trebuchet MS"/>
              </a:rPr>
              <a:t> </a:t>
            </a:r>
            <a:endParaRPr lang="en-US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16F644-228F-4E90-81DF-C408BB51F0AE}"/>
              </a:ext>
            </a:extLst>
          </p:cNvPr>
          <p:cNvSpPr txBox="1"/>
          <p:nvPr/>
        </p:nvSpPr>
        <p:spPr>
          <a:xfrm>
            <a:off x="5887176" y="1384657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</a:rPr>
              <a:t>5.1</a:t>
            </a:r>
          </a:p>
        </p:txBody>
      </p:sp>
    </p:spTree>
    <p:extLst>
      <p:ext uri="{BB962C8B-B14F-4D97-AF65-F5344CB8AC3E}">
        <p14:creationId xmlns:p14="http://schemas.microsoft.com/office/powerpoint/2010/main" val="96552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1807"/>
            <a:ext cx="9976104" cy="590931"/>
          </a:xfrm>
        </p:spPr>
        <p:txBody>
          <a:bodyPr/>
          <a:lstStyle/>
          <a:p>
            <a:r>
              <a:rPr lang="en-US"/>
              <a:t>SVD starting point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1" y="1336136"/>
            <a:ext cx="6466856" cy="4621731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400">
                <a:solidFill>
                  <a:schemeClr val="bg1"/>
                </a:solidFill>
                <a:latin typeface="Courier New"/>
                <a:cs typeface="Courier New"/>
              </a:rPr>
              <a:t>import </a:t>
            </a:r>
            <a:r>
              <a:rPr lang="en-US" sz="1400" err="1">
                <a:solidFill>
                  <a:schemeClr val="bg1"/>
                </a:solidFill>
                <a:latin typeface="Courier New"/>
                <a:cs typeface="Courier New"/>
              </a:rPr>
              <a:t>numpy</a:t>
            </a:r>
            <a:r>
              <a:rPr lang="en-US" sz="1400">
                <a:solidFill>
                  <a:schemeClr val="bg1"/>
                </a:solidFill>
                <a:latin typeface="Courier New"/>
                <a:cs typeface="Courier New"/>
              </a:rPr>
              <a:t> as np</a:t>
            </a:r>
          </a:p>
          <a:p>
            <a:pPr lvl="0"/>
            <a:endParaRPr lang="en-US" sz="1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400">
                <a:solidFill>
                  <a:schemeClr val="bg1"/>
                </a:solidFill>
                <a:latin typeface="Courier New"/>
                <a:cs typeface="Courier New"/>
              </a:rPr>
              <a:t>x = </a:t>
            </a:r>
            <a:r>
              <a:rPr lang="en-US" sz="1400" err="1">
                <a:solidFill>
                  <a:schemeClr val="bg1"/>
                </a:solidFill>
                <a:latin typeface="Courier New"/>
                <a:cs typeface="Courier New"/>
              </a:rPr>
              <a:t>np.random.random</a:t>
            </a:r>
            <a:r>
              <a:rPr lang="en-US" sz="1400">
                <a:solidFill>
                  <a:schemeClr val="bg1"/>
                </a:solidFill>
                <a:latin typeface="Courier New"/>
                <a:cs typeface="Courier New"/>
              </a:rPr>
              <a:t>((5000, 1000))</a:t>
            </a:r>
          </a:p>
          <a:p>
            <a:pPr lvl="0"/>
            <a:endParaRPr lang="en-US" sz="1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400">
                <a:solidFill>
                  <a:schemeClr val="bg1"/>
                </a:solidFill>
                <a:latin typeface="Courier New"/>
                <a:cs typeface="Courier New"/>
              </a:rPr>
              <a:t>u, s, v = np.linalg.svd(x)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5E704F-005F-457E-81D0-2C406660E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3467" y="1423447"/>
            <a:ext cx="3831551" cy="4323099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Python code to compute the SVD decomposition</a:t>
            </a:r>
            <a:endParaRPr lang="en-US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EE6AF1-10D1-4A95-9AD1-1EE32D42B9FD}"/>
              </a:ext>
            </a:extLst>
          </p:cNvPr>
          <p:cNvSpPr txBox="1"/>
          <p:nvPr/>
        </p:nvSpPr>
        <p:spPr>
          <a:xfrm>
            <a:off x="5887176" y="1384657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</a:rPr>
              <a:t>5.2</a:t>
            </a:r>
          </a:p>
        </p:txBody>
      </p:sp>
    </p:spTree>
    <p:extLst>
      <p:ext uri="{BB962C8B-B14F-4D97-AF65-F5344CB8AC3E}">
        <p14:creationId xmlns:p14="http://schemas.microsoft.com/office/powerpoint/2010/main" val="252008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1807"/>
            <a:ext cx="9976104" cy="590931"/>
          </a:xfrm>
        </p:spPr>
        <p:txBody>
          <a:bodyPr/>
          <a:lstStyle/>
          <a:p>
            <a:r>
              <a:rPr lang="en-US"/>
              <a:t>Use </a:t>
            </a:r>
            <a:r>
              <a:rPr lang="en-US" err="1"/>
              <a:t>Dask</a:t>
            </a:r>
            <a:r>
              <a:rPr lang="en-US"/>
              <a:t> Array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1" y="1336136"/>
            <a:ext cx="6466856" cy="4621731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dask.array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da</a:t>
            </a:r>
          </a:p>
          <a:p>
            <a:pPr lvl="0"/>
            <a:endParaRPr lang="en-US" sz="1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np.random.random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((5000, 1000))</a:t>
            </a:r>
          </a:p>
          <a:p>
            <a:pPr lvl="0"/>
            <a:endParaRPr lang="en-US" sz="1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 =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da.from_array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(x, chunks=(1000, 1000))</a:t>
            </a:r>
          </a:p>
          <a:p>
            <a:pPr lvl="0"/>
            <a:endParaRPr lang="en-US" sz="1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 s, v =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np.linalg.svd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5E704F-005F-457E-81D0-2C406660E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4133" y="1423447"/>
            <a:ext cx="4000885" cy="4323099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“d” is the </a:t>
            </a:r>
            <a:r>
              <a:rPr lang="en-US" sz="1800" err="1">
                <a:latin typeface="Trebuchet MS"/>
              </a:rPr>
              <a:t>dask</a:t>
            </a:r>
            <a:r>
              <a:rPr lang="en-US" sz="1800">
                <a:latin typeface="Trebuchet MS"/>
              </a:rPr>
              <a:t> array broken into chunks of (1000, 1000)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The decomposition is performed on “d” and not “x” (distributed array)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The SVD routine is “</a:t>
            </a:r>
            <a:r>
              <a:rPr lang="en-US" sz="1800" err="1">
                <a:latin typeface="Trebuchet MS"/>
              </a:rPr>
              <a:t>dask</a:t>
            </a:r>
            <a:r>
              <a:rPr lang="en-US" sz="1800">
                <a:latin typeface="Trebuchet MS"/>
              </a:rPr>
              <a:t>-aware”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A Task Graph is created by these commands (lazy evaluation)</a:t>
            </a:r>
            <a:endParaRPr lang="en-US" sz="180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The next step is to compute the decomposition and bring the distributed pieces back to the starting node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1AAF09-B955-417B-8B25-E89117B33A93}"/>
              </a:ext>
            </a:extLst>
          </p:cNvPr>
          <p:cNvSpPr txBox="1"/>
          <p:nvPr/>
        </p:nvSpPr>
        <p:spPr>
          <a:xfrm>
            <a:off x="5887176" y="1384657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</a:rPr>
              <a:t>5.3</a:t>
            </a:r>
          </a:p>
        </p:txBody>
      </p:sp>
    </p:spTree>
    <p:extLst>
      <p:ext uri="{BB962C8B-B14F-4D97-AF65-F5344CB8AC3E}">
        <p14:creationId xmlns:p14="http://schemas.microsoft.com/office/powerpoint/2010/main" val="398564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1807"/>
            <a:ext cx="9976104" cy="590931"/>
          </a:xfrm>
        </p:spPr>
        <p:txBody>
          <a:bodyPr/>
          <a:lstStyle/>
          <a:p>
            <a:r>
              <a:rPr lang="en-US"/>
              <a:t>Perform SVD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1" y="1336136"/>
            <a:ext cx="6466856" cy="4621731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s_local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s.compute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0"/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u_local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u.compute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0"/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v_local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v.compute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print("First singular value = ",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s_local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[0])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print("shape(u) = ",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u.shape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print("shape(v) = ",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v.shape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5E704F-005F-457E-81D0-2C406660E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4133" y="1423447"/>
            <a:ext cx="4000885" cy="4323099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The “compute” method actually performs the distributed computations and reassembles the results locally</a:t>
            </a:r>
            <a:endParaRPr lang="en-US" sz="2000">
              <a:latin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DB8F7E-CE8B-4447-8D96-C74F65C34B8B}"/>
              </a:ext>
            </a:extLst>
          </p:cNvPr>
          <p:cNvSpPr txBox="1"/>
          <p:nvPr/>
        </p:nvSpPr>
        <p:spPr>
          <a:xfrm>
            <a:off x="5887176" y="1384657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</a:rPr>
              <a:t>5.4</a:t>
            </a:r>
          </a:p>
        </p:txBody>
      </p:sp>
    </p:spTree>
    <p:extLst>
      <p:ext uri="{BB962C8B-B14F-4D97-AF65-F5344CB8AC3E}">
        <p14:creationId xmlns:p14="http://schemas.microsoft.com/office/powerpoint/2010/main" val="323994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1807"/>
            <a:ext cx="9976104" cy="590931"/>
          </a:xfrm>
        </p:spPr>
        <p:txBody>
          <a:bodyPr/>
          <a:lstStyle/>
          <a:p>
            <a:r>
              <a:rPr lang="en-US"/>
              <a:t>Use </a:t>
            </a:r>
            <a:r>
              <a:rPr lang="en-US" err="1"/>
              <a:t>Dask</a:t>
            </a:r>
            <a:r>
              <a:rPr lang="en-US"/>
              <a:t> Array on GPU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1" y="1336136"/>
            <a:ext cx="6466856" cy="4621731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cupy</a:t>
            </a:r>
            <a:endParaRPr lang="en-US" sz="1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dask.array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da</a:t>
            </a:r>
          </a:p>
          <a:p>
            <a:pPr lvl="0"/>
            <a:endParaRPr lang="en-US" sz="1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cupy.random.random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((5000, 1000))</a:t>
            </a:r>
          </a:p>
          <a:p>
            <a:pPr lvl="0"/>
            <a:endParaRPr lang="en-US" sz="1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 =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da.from_array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(x, chunks=(1000, 1000))</a:t>
            </a:r>
          </a:p>
          <a:p>
            <a:pPr lvl="0"/>
            <a:endParaRPr lang="en-US" sz="1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 s, v =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np.linalg.svd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(d)</a:t>
            </a:r>
          </a:p>
          <a:p>
            <a:pPr lvl="0"/>
            <a:endParaRPr lang="en-US" sz="1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s_local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s.compute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0"/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u_local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u.compute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0"/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v_local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v.compute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print("First singular value = ",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s_local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[0])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print("shape(u) = ",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u.shape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print("shape(v) = ",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v.shape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5E704F-005F-457E-81D0-2C406660E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4133" y="1423447"/>
            <a:ext cx="4000885" cy="4323099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Want to replace NumPy array with </a:t>
            </a:r>
            <a:r>
              <a:rPr lang="en-US" sz="2000" err="1"/>
              <a:t>CuPy</a:t>
            </a:r>
            <a:r>
              <a:rPr lang="en-US" sz="2000"/>
              <a:t> array and compute (no additional or special changes)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This is NOT the </a:t>
            </a:r>
            <a:r>
              <a:rPr lang="en-US" sz="1800" err="1"/>
              <a:t>Dask</a:t>
            </a:r>
            <a:r>
              <a:rPr lang="en-US" sz="1800"/>
              <a:t> array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Let NumPy do its magic via __</a:t>
            </a:r>
            <a:r>
              <a:rPr lang="en-US" sz="2000" err="1"/>
              <a:t>array_function</a:t>
            </a:r>
            <a:r>
              <a:rPr lang="en-US" sz="2000"/>
              <a:t>__ protocol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Dispatch the appropriate </a:t>
            </a:r>
            <a:r>
              <a:rPr lang="en-US" sz="2000" err="1"/>
              <a:t>CuPy</a:t>
            </a:r>
            <a:r>
              <a:rPr lang="en-US" sz="2000"/>
              <a:t> linear algebra operations under the hood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DB5272-587B-4214-AB25-A066A93CFF4E}"/>
              </a:ext>
            </a:extLst>
          </p:cNvPr>
          <p:cNvSpPr txBox="1"/>
          <p:nvPr/>
        </p:nvSpPr>
        <p:spPr>
          <a:xfrm>
            <a:off x="5024395" y="1428902"/>
            <a:ext cx="1542410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</a:rPr>
              <a:t>5.5, 5.5.1</a:t>
            </a:r>
          </a:p>
        </p:txBody>
      </p:sp>
    </p:spTree>
    <p:extLst>
      <p:ext uri="{BB962C8B-B14F-4D97-AF65-F5344CB8AC3E}">
        <p14:creationId xmlns:p14="http://schemas.microsoft.com/office/powerpoint/2010/main" val="183055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1807"/>
            <a:ext cx="9976104" cy="590931"/>
          </a:xfrm>
        </p:spPr>
        <p:txBody>
          <a:bodyPr/>
          <a:lstStyle/>
          <a:p>
            <a:r>
              <a:rPr lang="en-US"/>
              <a:t>Stop the Client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1" y="1336136"/>
            <a:ext cx="6466856" cy="4621731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dask.distributed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Client</a:t>
            </a:r>
          </a:p>
          <a:p>
            <a:pPr lvl="0"/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client.shutdown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5E704F-005F-457E-81D0-2C406660E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4133" y="1423447"/>
            <a:ext cx="4000885" cy="4323099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Don’t forget to stop the client!</a:t>
            </a:r>
          </a:p>
        </p:txBody>
      </p:sp>
    </p:spTree>
    <p:extLst>
      <p:ext uri="{BB962C8B-B14F-4D97-AF65-F5344CB8AC3E}">
        <p14:creationId xmlns:p14="http://schemas.microsoft.com/office/powerpoint/2010/main" val="413357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175D31-82C7-4B67-A365-C995258342D0}"/>
              </a:ext>
            </a:extLst>
          </p:cNvPr>
          <p:cNvSpPr txBox="1"/>
          <p:nvPr/>
        </p:nvSpPr>
        <p:spPr>
          <a:xfrm>
            <a:off x="6743733" y="-90308"/>
            <a:ext cx="3408305" cy="3416320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endParaRPr lang="en-US" sz="4800" b="1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r>
              <a:rPr lang="en-US" sz="4800" b="1">
                <a:ea typeface="+mn-lt"/>
                <a:cs typeface="+mn-lt"/>
              </a:rPr>
              <a:t>Thank you!</a:t>
            </a:r>
            <a:endParaRPr lang="en-US" sz="4800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endParaRPr lang="en-US" sz="4800" b="1"/>
          </a:p>
          <a:p>
            <a:pPr>
              <a:lnSpc>
                <a:spcPct val="90000"/>
              </a:lnSpc>
            </a:pPr>
            <a:endParaRPr lang="en-US" sz="4800" b="1"/>
          </a:p>
          <a:p>
            <a:pPr>
              <a:lnSpc>
                <a:spcPct val="90000"/>
              </a:lnSpc>
            </a:pPr>
            <a:endParaRPr lang="en-US" sz="48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458B3E-3986-4121-AF98-61711ECB6C42}"/>
              </a:ext>
            </a:extLst>
          </p:cNvPr>
          <p:cNvSpPr txBox="1"/>
          <p:nvPr/>
        </p:nvSpPr>
        <p:spPr>
          <a:xfrm>
            <a:off x="6290051" y="1268202"/>
            <a:ext cx="4786945" cy="208672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endParaRPr lang="en-US" sz="3600" b="1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r>
              <a:rPr lang="en-US" sz="3600" b="1">
                <a:ea typeface="+mn-lt"/>
                <a:cs typeface="+mn-lt"/>
              </a:rPr>
              <a:t>kkeipert@nvidia.com</a:t>
            </a:r>
            <a:endParaRPr lang="en-US" sz="3600"/>
          </a:p>
          <a:p>
            <a:pPr>
              <a:lnSpc>
                <a:spcPct val="90000"/>
              </a:lnSpc>
            </a:pPr>
            <a:endParaRPr lang="en-US" sz="3600" b="1"/>
          </a:p>
          <a:p>
            <a:pPr>
              <a:lnSpc>
                <a:spcPct val="90000"/>
              </a:lnSpc>
            </a:pP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242061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3F6D7-C443-48A4-A61C-6F6FDE03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TL;DR - OVERALL Python-GPU CODING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6A8A9-849C-4AAA-BE16-C85438536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" y="1226637"/>
            <a:ext cx="9948672" cy="37189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These apply to any language coding for GPU, but are especially important for 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Avoid data movement to/from GPU and CPU 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Do as much as you can on the GPU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“What happens on the GPU, stays on the GPU”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Look for loops and arrays to achieve performance improvements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GEMMs!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Don’t port string handling or integer computations to the GPU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Avoid divergence and complex logic branching (GPU is SIMT)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When “porting” to GPU, intermediate code can be slower than CPUs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Don’t be surprised, don’t give up – profile!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Giving the GPU enough work to amortize data movement?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D964-C5E4-4F72-89D8-A5EA989AEA54}"/>
              </a:ext>
            </a:extLst>
          </p:cNvPr>
          <p:cNvSpPr txBox="1"/>
          <p:nvPr/>
        </p:nvSpPr>
        <p:spPr>
          <a:xfrm>
            <a:off x="8456481" y="3033708"/>
            <a:ext cx="1998881" cy="106182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/>
              </a:rPr>
              <a:t>"Locality is efficiency,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</a:rPr>
              <a:t>Efficiency is power,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</a:rPr>
              <a:t>Power is performance,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</a:rPr>
              <a:t>Performance is king"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</a:rPr>
              <a:t>-Bill Dally</a:t>
            </a:r>
          </a:p>
        </p:txBody>
      </p:sp>
    </p:spTree>
    <p:extLst>
      <p:ext uri="{BB962C8B-B14F-4D97-AF65-F5344CB8AC3E}">
        <p14:creationId xmlns:p14="http://schemas.microsoft.com/office/powerpoint/2010/main" val="404391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174AB-72B4-4126-AF7D-D02B036EF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NUMBA</a:t>
            </a:r>
          </a:p>
        </p:txBody>
      </p:sp>
    </p:spTree>
    <p:extLst>
      <p:ext uri="{BB962C8B-B14F-4D97-AF65-F5344CB8AC3E}">
        <p14:creationId xmlns:p14="http://schemas.microsoft.com/office/powerpoint/2010/main" val="72200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0B1C7-17A3-4037-AE31-8E1396DE1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0BDD4-27CD-412B-82D1-2E75449C5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248" y="1520363"/>
            <a:ext cx="4732583" cy="4425350"/>
          </a:xfrm>
        </p:spPr>
        <p:txBody>
          <a:bodyPr/>
          <a:lstStyle/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Language “Directives” tell compilers about the code and how to build for target architecture (descriptive)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Let compilers and runtime do the work for us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They appear as “comments” so if the compiler doesn’t understand the pragma, it is ignored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OpenMP, OpenACC for Fortran and C/C++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US" sz="1800">
              <a:latin typeface="Trebuchet M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DF02FD-7235-4783-8F53-004D9F16DF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Compiled Languages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D6BA0B41-CE56-47AE-AD85-E6E5976AD594}"/>
              </a:ext>
            </a:extLst>
          </p:cNvPr>
          <p:cNvSpPr/>
          <p:nvPr/>
        </p:nvSpPr>
        <p:spPr>
          <a:xfrm>
            <a:off x="5334000" y="2133606"/>
            <a:ext cx="5384524" cy="3718924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#pragma acc parallel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#pragma acc loop 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for(int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0; j &lt; N;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a[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0;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0"/>
            <a:endParaRPr lang="en-US" sz="1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==============================================</a:t>
            </a:r>
          </a:p>
          <a:p>
            <a:pPr lvl="0"/>
            <a:endParaRPr lang="en-US" sz="1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!$acc parallel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!$acc loop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 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1, N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a(</a:t>
            </a:r>
            <a:r>
              <a:rPr lang="en-US" sz="1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 0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end do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!$acc end parallel</a:t>
            </a:r>
          </a:p>
        </p:txBody>
      </p:sp>
    </p:spTree>
    <p:extLst>
      <p:ext uri="{BB962C8B-B14F-4D97-AF65-F5344CB8AC3E}">
        <p14:creationId xmlns:p14="http://schemas.microsoft.com/office/powerpoint/2010/main" val="2354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0B1C7-17A3-4037-AE31-8E1396DE1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Directives and The JIT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0BDD4-27CD-412B-82D1-2E75449C5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Language “Directives” tell compilers about the code and how to build it for a target architecture (descriptive)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/>
              <a:t>Python is designed to be an interpreted language</a:t>
            </a:r>
          </a:p>
          <a:p>
            <a:pPr marL="914400" lvl="1" indent="-3429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No compilation or static typing</a:t>
            </a:r>
          </a:p>
          <a:p>
            <a:pPr marL="914400" lvl="1" indent="-3429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“Interactive”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JIT = “Just in Time” Compiler</a:t>
            </a:r>
          </a:p>
          <a:p>
            <a:pPr marL="914400" lvl="1" indent="-3429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Compiles or creates object code “on the fly”</a:t>
            </a:r>
          </a:p>
          <a:p>
            <a:pPr marL="914400" lvl="1" indent="-3429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Combines interactivity and compilation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Allows for computationally intensive sections of Python code to be run on GPU (or multi-core CPU)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DF02FD-7235-4783-8F53-004D9F16DF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JIT Compiler</a:t>
            </a:r>
          </a:p>
        </p:txBody>
      </p:sp>
    </p:spTree>
    <p:extLst>
      <p:ext uri="{BB962C8B-B14F-4D97-AF65-F5344CB8AC3E}">
        <p14:creationId xmlns:p14="http://schemas.microsoft.com/office/powerpoint/2010/main" val="338838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AE1BB-224A-4D60-9412-588AE89E6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067A0-5162-4F3B-B9DA-FCF36E2A8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err="1">
                <a:latin typeface="Trebuchet MS"/>
              </a:rPr>
              <a:t>Numba</a:t>
            </a:r>
            <a:r>
              <a:rPr lang="en-US" sz="1800">
                <a:latin typeface="Trebuchet MS"/>
              </a:rPr>
              <a:t> is a just-in-time (JIT), type-specializing, </a:t>
            </a:r>
            <a:r>
              <a:rPr lang="en-US" sz="1800" u="sng">
                <a:latin typeface="Trebuchet MS"/>
              </a:rPr>
              <a:t>function</a:t>
            </a:r>
            <a:r>
              <a:rPr lang="en-US" sz="1800">
                <a:latin typeface="Trebuchet MS"/>
              </a:rPr>
              <a:t> compiler for accelerating numerically-focused Python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It has a </a:t>
            </a:r>
            <a:r>
              <a:rPr lang="en-US" sz="1600" u="sng">
                <a:latin typeface="Trebuchet MS"/>
              </a:rPr>
              <a:t>numerical</a:t>
            </a:r>
            <a:r>
              <a:rPr lang="en-US" sz="1600">
                <a:latin typeface="Trebuchet MS"/>
              </a:rPr>
              <a:t> focus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u="sng">
                <a:latin typeface="Trebuchet MS"/>
              </a:rPr>
              <a:t>Type-specializing</a:t>
            </a:r>
          </a:p>
          <a:p>
            <a:pPr marL="1431925" lvl="2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err="1">
                <a:latin typeface="Trebuchet MS"/>
              </a:rPr>
              <a:t>Numba</a:t>
            </a:r>
            <a:r>
              <a:rPr lang="en-US" sz="1400">
                <a:latin typeface="Trebuchet MS"/>
              </a:rPr>
              <a:t> generates a specialized implementation for the specific data types you are using or specifying</a:t>
            </a:r>
          </a:p>
          <a:p>
            <a:pPr marL="2117725" lvl="3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Python functions are designed to operate on generic data types</a:t>
            </a:r>
          </a:p>
          <a:p>
            <a:pPr marL="1431925" lvl="2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Trebuchet MS"/>
              </a:rPr>
              <a:t>Typically, you only will call a function with a small number of argument types (simple functions)</a:t>
            </a:r>
          </a:p>
          <a:p>
            <a:pPr marL="2117725" lvl="3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Allows </a:t>
            </a:r>
            <a:r>
              <a:rPr lang="en-US" sz="1400" err="1">
                <a:solidFill>
                  <a:schemeClr val="bg1"/>
                </a:solidFill>
              </a:rPr>
              <a:t>Numba</a:t>
            </a:r>
            <a:r>
              <a:rPr lang="en-US" sz="1400">
                <a:solidFill>
                  <a:schemeClr val="bg1"/>
                </a:solidFill>
              </a:rPr>
              <a:t> to generate fast implementation for each set of types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Not every Python function can be compiled (subset of Python and NumPy)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strike="sngStrike">
                <a:latin typeface="Trebuchet MS"/>
              </a:rPr>
              <a:t>Async features, class definitions, set/dict/generater comprehensions, generator delegation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Look for functions with high arithmetic intensity (e.g. chunky loops)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1F1B46-8D05-4B70-9BC9-C38A3A5AD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76021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AE1BB-224A-4D60-9412-588AE89E6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067A0-5162-4F3B-B9DA-FCF36E2A8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Typically enabled by applying a </a:t>
            </a:r>
            <a:r>
              <a:rPr lang="en-US" sz="1800" i="1">
                <a:latin typeface="Trebuchet MS"/>
              </a:rPr>
              <a:t>decorator</a:t>
            </a:r>
            <a:r>
              <a:rPr lang="en-US" sz="1800">
                <a:latin typeface="Trebuchet MS"/>
              </a:rPr>
              <a:t> to a Python function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By definition, a decorator is a function that takes another function and extends the behavior of the latter function </a:t>
            </a:r>
            <a:r>
              <a:rPr lang="en-US" sz="1600" i="1">
                <a:latin typeface="Trebuchet MS"/>
              </a:rPr>
              <a:t>without</a:t>
            </a:r>
            <a:r>
              <a:rPr lang="en-US" sz="1600">
                <a:latin typeface="Trebuchet MS"/>
              </a:rPr>
              <a:t> explicitly modifying it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Functions that transform Python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Decorators used in this workshop: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@jit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@cuda.jit</a:t>
            </a:r>
            <a:endParaRPr lang="en-US" sz="1600"/>
          </a:p>
          <a:p>
            <a:pPr marL="914400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@vectorize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endParaRPr lang="en-US" sz="16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/>
          </a:p>
          <a:p>
            <a:endParaRPr lang="en-US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1F1B46-8D05-4B70-9BC9-C38A3A5AD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Decorators</a:t>
            </a:r>
          </a:p>
        </p:txBody>
      </p:sp>
    </p:spTree>
    <p:extLst>
      <p:ext uri="{BB962C8B-B14F-4D97-AF65-F5344CB8AC3E}">
        <p14:creationId xmlns:p14="http://schemas.microsoft.com/office/powerpoint/2010/main" val="1525553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AE1BB-224A-4D60-9412-588AE89E6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067A0-5162-4F3B-B9DA-FCF36E2A8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err="1"/>
              <a:t>Numba</a:t>
            </a:r>
            <a:r>
              <a:rPr lang="en-US" sz="1600"/>
              <a:t> runs inside the standard Python interpreter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400"/>
              <a:t>Can target the CPU, either single-core or multiple-cores, or GPU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Uses LLVM to compile Python functions (comes with Numba)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The first time the function is called, the compiler creates a machine code implementation for inputs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Saves the original python implementation as .</a:t>
            </a:r>
            <a:r>
              <a:rPr lang="en-US" sz="1400" err="1"/>
              <a:t>py_func</a:t>
            </a:r>
            <a:endParaRPr lang="en-US" sz="1400"/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Can test compiled function against original Python function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Subsequent calls to function use machine code (much faster)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You can create compiled code prior to running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Data Types (</a:t>
            </a:r>
            <a:r>
              <a:rPr lang="en-US" sz="1600" err="1"/>
              <a:t>dtypes</a:t>
            </a:r>
            <a:r>
              <a:rPr lang="en-US" sz="1600"/>
              <a:t>):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bool_, int8, int16, int32, int64, uint8, uint16, uint32, uint64, float16, float32, float64, numpy.complex64, numpy.complex128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1F1B46-8D05-4B70-9BC9-C38A3A5AD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287568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AE1BB-224A-4D60-9412-588AE89E6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067A0-5162-4F3B-B9DA-FCF36E2A8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NumPy has the concept of universal functions ("</a:t>
            </a:r>
            <a:r>
              <a:rPr lang="en-US" sz="1800" dirty="0" err="1">
                <a:latin typeface="Trebuchet MS"/>
              </a:rPr>
              <a:t>ufuncs</a:t>
            </a:r>
            <a:r>
              <a:rPr lang="en-US" sz="1800" dirty="0">
                <a:latin typeface="Trebuchet MS"/>
              </a:rPr>
              <a:t>")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Functions that can take </a:t>
            </a:r>
            <a:r>
              <a:rPr lang="en-US" sz="1600" dirty="0" err="1">
                <a:latin typeface="Trebuchet MS"/>
              </a:rPr>
              <a:t>Numpy</a:t>
            </a:r>
            <a:r>
              <a:rPr lang="en-US" sz="1600" dirty="0">
                <a:latin typeface="Trebuchet MS"/>
              </a:rPr>
              <a:t> arrays of varying dimensions (</a:t>
            </a:r>
            <a:r>
              <a:rPr lang="en-US" sz="1600" dirty="0" err="1">
                <a:latin typeface="Trebuchet MS"/>
              </a:rPr>
              <a:t>ndarray</a:t>
            </a:r>
            <a:r>
              <a:rPr lang="en-US" sz="1600" dirty="0">
                <a:latin typeface="Trebuchet MS"/>
              </a:rPr>
              <a:t>) and operate on them </a:t>
            </a:r>
            <a:r>
              <a:rPr lang="en-US" sz="1600" dirty="0">
                <a:solidFill>
                  <a:srgbClr val="FF0000"/>
                </a:solidFill>
                <a:latin typeface="Trebuchet MS"/>
              </a:rPr>
              <a:t>element-by-element</a:t>
            </a:r>
            <a:r>
              <a:rPr lang="en-US" sz="1600" dirty="0">
                <a:latin typeface="Trebuchet MS"/>
              </a:rPr>
              <a:t> (loop)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Perfect for processing on GPUs!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Trebuchet MS"/>
              </a:rPr>
              <a:t>Numba</a:t>
            </a:r>
            <a:r>
              <a:rPr lang="en-US" sz="1800" dirty="0">
                <a:latin typeface="Trebuchet MS"/>
              </a:rPr>
              <a:t> can create compiled </a:t>
            </a:r>
            <a:r>
              <a:rPr lang="en-US" sz="1800" dirty="0" err="1">
                <a:latin typeface="Trebuchet MS"/>
              </a:rPr>
              <a:t>ufuncs</a:t>
            </a:r>
            <a:endParaRPr lang="en-US" sz="1800" dirty="0">
              <a:latin typeface="Trebuchet MS"/>
            </a:endParaRP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This is not easy to do by hand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rebuchet MS"/>
              </a:rPr>
              <a:t>Numba</a:t>
            </a:r>
            <a:r>
              <a:rPr lang="en-US" sz="1600" dirty="0">
                <a:latin typeface="Trebuchet MS"/>
              </a:rPr>
              <a:t> makes it easy for us</a:t>
            </a:r>
          </a:p>
          <a:p>
            <a:pPr marL="1431925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Trebuchet MS"/>
              </a:rPr>
              <a:t>Write </a:t>
            </a:r>
            <a:r>
              <a:rPr lang="en-US" sz="1500" dirty="0" err="1">
                <a:latin typeface="Trebuchet MS"/>
              </a:rPr>
              <a:t>ufuncs</a:t>
            </a:r>
            <a:r>
              <a:rPr lang="en-US" sz="1500" dirty="0">
                <a:latin typeface="Trebuchet MS"/>
              </a:rPr>
              <a:t> to operate on scalars</a:t>
            </a:r>
          </a:p>
          <a:p>
            <a:pPr marL="1431925" lvl="2" indent="-285750">
              <a:buFont typeface="Arial" panose="020B0604020202020204" pitchFamily="34" charset="0"/>
              <a:buChar char="•"/>
            </a:pPr>
            <a:r>
              <a:rPr lang="en-US" sz="1500" dirty="0" err="1">
                <a:latin typeface="Trebuchet MS"/>
              </a:rPr>
              <a:t>Numba</a:t>
            </a:r>
            <a:r>
              <a:rPr lang="en-US" sz="1500" dirty="0">
                <a:latin typeface="Trebuchet MS"/>
              </a:rPr>
              <a:t> generates the surrounding loop/kernel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1F1B46-8D05-4B70-9BC9-C38A3A5AD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Universal Functions</a:t>
            </a:r>
          </a:p>
        </p:txBody>
      </p:sp>
    </p:spTree>
    <p:extLst>
      <p:ext uri="{BB962C8B-B14F-4D97-AF65-F5344CB8AC3E}">
        <p14:creationId xmlns:p14="http://schemas.microsoft.com/office/powerpoint/2010/main" val="425658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C7A3B28-8488-437C-BACF-3222BCFD93F2}"/>
              </a:ext>
            </a:extLst>
          </p:cNvPr>
          <p:cNvSpPr txBox="1">
            <a:spLocks/>
          </p:cNvSpPr>
          <p:nvPr/>
        </p:nvSpPr>
        <p:spPr>
          <a:xfrm>
            <a:off x="3767959" y="2802561"/>
            <a:ext cx="6983167" cy="1364705"/>
          </a:xfrm>
          <a:prstGeom prst="rect">
            <a:avLst/>
          </a:prstGeom>
        </p:spPr>
        <p:txBody>
          <a:bodyPr/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4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defTabSz="914400"/>
            <a:r>
              <a:rPr lang="en-US" sz="3200" b="1" kern="0">
                <a:solidFill>
                  <a:schemeClr val="tx1"/>
                </a:solidFill>
              </a:rPr>
              <a:t>Example 1:</a:t>
            </a:r>
          </a:p>
          <a:p>
            <a:pPr defTabSz="914400"/>
            <a:r>
              <a:rPr lang="en-US" sz="3200" b="1" kern="0">
                <a:solidFill>
                  <a:schemeClr val="tx1"/>
                </a:solidFill>
              </a:rPr>
              <a:t>Simple Python Example for CPU</a:t>
            </a:r>
          </a:p>
        </p:txBody>
      </p:sp>
    </p:spTree>
    <p:extLst>
      <p:ext uri="{BB962C8B-B14F-4D97-AF65-F5344CB8AC3E}">
        <p14:creationId xmlns:p14="http://schemas.microsoft.com/office/powerpoint/2010/main" val="376423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62DF87-6065-42AC-ABCF-DB3A643CD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2512"/>
            <a:ext cx="10972800" cy="52052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85C844-AE46-4405-9D47-9F2E5B5869A6}"/>
              </a:ext>
            </a:extLst>
          </p:cNvPr>
          <p:cNvSpPr txBox="1"/>
          <p:nvPr/>
        </p:nvSpPr>
        <p:spPr>
          <a:xfrm>
            <a:off x="4391025" y="163902"/>
            <a:ext cx="5897058" cy="5909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b="1" dirty="0">
                <a:ea typeface="+mn-lt"/>
                <a:cs typeface="+mn-lt"/>
              </a:rPr>
              <a:t>Slides and Notebook:</a:t>
            </a:r>
          </a:p>
          <a:p>
            <a:pPr algn="l">
              <a:lnSpc>
                <a:spcPct val="90000"/>
              </a:lnSpc>
            </a:pPr>
            <a:r>
              <a:rPr lang="en-US" sz="1800" b="1" dirty="0">
                <a:ea typeface="+mn-lt"/>
                <a:cs typeface="+mn-lt"/>
                <a:hlinkClick r:id="rId3"/>
              </a:rPr>
              <a:t>https://github.com/</a:t>
            </a:r>
            <a:r>
              <a:rPr lang="en-US" sz="1800" b="1">
                <a:ea typeface="+mn-lt"/>
                <a:cs typeface="+mn-lt"/>
                <a:hlinkClick r:id="rId3"/>
              </a:rPr>
              <a:t>keipertk/pygpu-workshop</a:t>
            </a:r>
            <a:endParaRPr lang="en-US" sz="1800" b="1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4119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64C6-5F76-4AE2-BA49-B58ECEA8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Base Python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ECC6877-325C-403F-A7D2-9CAF369C4FEA}"/>
              </a:ext>
            </a:extLst>
          </p:cNvPr>
          <p:cNvSpPr/>
          <p:nvPr/>
        </p:nvSpPr>
        <p:spPr>
          <a:xfrm>
            <a:off x="221811" y="1336136"/>
            <a:ext cx="6500430" cy="4621731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Add(a, b):</a:t>
            </a:r>
          </a:p>
          <a:p>
            <a:pPr lvl="0"/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a + b</a:t>
            </a:r>
          </a:p>
          <a:p>
            <a:pPr lvl="0"/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Initialize arrays</a:t>
            </a:r>
          </a:p>
          <a:p>
            <a:pPr lvl="0"/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= 10000</a:t>
            </a:r>
          </a:p>
          <a:p>
            <a:pPr lvl="0"/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(N, 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=np.float32)</a:t>
            </a:r>
          </a:p>
          <a:p>
            <a:pPr lvl="0"/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A.shape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np.empty_like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arrays on CPU</a:t>
            </a:r>
          </a:p>
          <a:p>
            <a:pPr lvl="0"/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0"/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Add(A, B)</a:t>
            </a:r>
          </a:p>
          <a:p>
            <a:pPr lvl="0"/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0"/>
            <a:endParaRPr lang="en-US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print(C)</a:t>
            </a:r>
          </a:p>
          <a:p>
            <a:pPr lvl="0"/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4B42DFA-CAFA-44B4-A6C6-DD913CD12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4380" y="1416569"/>
            <a:ext cx="3586762" cy="4467069"/>
          </a:xfrm>
        </p:spPr>
        <p:txBody>
          <a:bodyPr/>
          <a:lstStyle/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Simple vector addition</a:t>
            </a: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Contains one function that does virtually all of the computation</a:t>
            </a: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This is our starting point</a:t>
            </a:r>
            <a:endParaRPr lang="en-US" sz="1600">
              <a:latin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12283-1471-4784-BDA7-2B58ECBDBF3E}"/>
              </a:ext>
            </a:extLst>
          </p:cNvPr>
          <p:cNvSpPr txBox="1"/>
          <p:nvPr/>
        </p:nvSpPr>
        <p:spPr>
          <a:xfrm>
            <a:off x="5900468" y="1372738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 dirty="0">
                <a:solidFill>
                  <a:srgbClr val="FF0000"/>
                </a:solidFill>
                <a:latin typeface="Trebuchet MS"/>
              </a:rPr>
              <a:t>1.1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492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64C6-5F76-4AE2-BA49-B58ECEA8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@JIT Example (Single Core)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ECC6877-325C-403F-A7D2-9CAF369C4FEA}"/>
              </a:ext>
            </a:extLst>
          </p:cNvPr>
          <p:cNvSpPr/>
          <p:nvPr/>
        </p:nvSpPr>
        <p:spPr>
          <a:xfrm>
            <a:off x="221811" y="1252157"/>
            <a:ext cx="6500430" cy="4920043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jit</a:t>
            </a:r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jit</a:t>
            </a:r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Add(a, b):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a + b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Initialize arrays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= 1000000000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A.shape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np.empty_like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arrays on CPU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Add(A, B)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print(C)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777AC62-D0CB-4220-B7D6-614661D3535A}"/>
              </a:ext>
            </a:extLst>
          </p:cNvPr>
          <p:cNvGrpSpPr/>
          <p:nvPr/>
        </p:nvGrpSpPr>
        <p:grpSpPr>
          <a:xfrm>
            <a:off x="1181789" y="2091479"/>
            <a:ext cx="3701891" cy="313932"/>
            <a:chOff x="4124018" y="2937635"/>
            <a:chExt cx="3701891" cy="3139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5D49213-126A-4C7A-8414-9615771D18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24018" y="3086100"/>
              <a:ext cx="1765426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01B961-E96B-4EA6-8484-0D5C37C722C6}"/>
                </a:ext>
              </a:extLst>
            </p:cNvPr>
            <p:cNvSpPr txBox="1"/>
            <p:nvPr/>
          </p:nvSpPr>
          <p:spPr>
            <a:xfrm>
              <a:off x="5874734" y="2937635"/>
              <a:ext cx="1951175" cy="313932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600">
                  <a:solidFill>
                    <a:schemeClr val="bg1"/>
                  </a:solidFill>
                </a:rPr>
                <a:t>Function Decorator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AC910AD-FAD8-4CFB-B06B-61C5FFE4A23D}"/>
              </a:ext>
            </a:extLst>
          </p:cNvPr>
          <p:cNvGrpSpPr/>
          <p:nvPr/>
        </p:nvGrpSpPr>
        <p:grpSpPr>
          <a:xfrm>
            <a:off x="2120236" y="2369041"/>
            <a:ext cx="2791010" cy="420471"/>
            <a:chOff x="5703683" y="4499572"/>
            <a:chExt cx="2791010" cy="420471"/>
          </a:xfrm>
        </p:grpSpPr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68133C60-93D3-40EA-B5A7-295C0A4BA896}"/>
                </a:ext>
              </a:extLst>
            </p:cNvPr>
            <p:cNvSpPr/>
            <p:nvPr/>
          </p:nvSpPr>
          <p:spPr>
            <a:xfrm>
              <a:off x="5703683" y="4499572"/>
              <a:ext cx="362139" cy="420471"/>
            </a:xfrm>
            <a:prstGeom prst="rightBrace">
              <a:avLst>
                <a:gd name="adj1" fmla="val 18333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CC581B1-4779-4617-B957-202844AFF7D2}"/>
                </a:ext>
              </a:extLst>
            </p:cNvPr>
            <p:cNvSpPr txBox="1"/>
            <p:nvPr/>
          </p:nvSpPr>
          <p:spPr>
            <a:xfrm>
              <a:off x="6065822" y="4515086"/>
              <a:ext cx="2428871" cy="313932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600">
                  <a:solidFill>
                    <a:schemeClr val="bg1"/>
                  </a:solidFill>
                </a:rPr>
                <a:t>Function to be compiled</a:t>
              </a:r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4B42DFA-CAFA-44B4-A6C6-DD913CD12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8036" y="1416569"/>
            <a:ext cx="3897746" cy="4467069"/>
          </a:xfrm>
        </p:spPr>
        <p:txBody>
          <a:bodyPr/>
          <a:lstStyle/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Compile for CPU (use defaults)</a:t>
            </a: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@jit is the </a:t>
            </a:r>
            <a:r>
              <a:rPr lang="en-US" sz="1800" err="1">
                <a:latin typeface="Trebuchet MS"/>
              </a:rPr>
              <a:t>Numba</a:t>
            </a:r>
            <a:r>
              <a:rPr lang="en-US" sz="1800">
                <a:latin typeface="Trebuchet MS"/>
              </a:rPr>
              <a:t> “decorator”</a:t>
            </a:r>
          </a:p>
          <a:p>
            <a:pPr marL="914400" lvl="1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Lets the compiler decide how to proceed</a:t>
            </a: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Uses default params for @jit</a:t>
            </a: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Try running the same cell multiple times – does the wall clock change?</a:t>
            </a:r>
          </a:p>
          <a:p>
            <a:pPr marL="914400" lvl="1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Why or why not?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438937-98E2-41B4-BAED-ECF7D9C59A31}"/>
              </a:ext>
            </a:extLst>
          </p:cNvPr>
          <p:cNvSpPr txBox="1"/>
          <p:nvPr/>
        </p:nvSpPr>
        <p:spPr>
          <a:xfrm>
            <a:off x="5706374" y="1372738"/>
            <a:ext cx="898003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1.2.1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57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834A9-8B15-47AE-9D3E-588D3DF72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Just happened?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BB3FB-D16E-42FD-A7B0-C0303D01E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Compiled a Python function (code and Python interface) just before it was </a:t>
            </a:r>
            <a:r>
              <a:rPr lang="en-US" sz="1800" u="sng">
                <a:latin typeface="Trebuchet MS"/>
              </a:rPr>
              <a:t>first</a:t>
            </a:r>
            <a:r>
              <a:rPr lang="en-US" sz="1800">
                <a:latin typeface="Trebuchet MS"/>
              </a:rPr>
              <a:t> used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Used default @jit parameters (we’ll find out what some of those are)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Executed the function along with the Python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Since this is executed on the CPU, no data movement was required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Sounds simple but a great deal of work was done (thank you </a:t>
            </a:r>
            <a:r>
              <a:rPr lang="en-US" sz="1800" err="1">
                <a:latin typeface="Trebuchet MS"/>
              </a:rPr>
              <a:t>Numba</a:t>
            </a:r>
            <a:r>
              <a:rPr lang="en-US" sz="1800">
                <a:latin typeface="Trebuchet MS"/>
              </a:rPr>
              <a:t>!)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D9F014-0202-4D02-A936-DD0C16DAC6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96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834A9-8B15-47AE-9D3E-588D3DF72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BB3FB-D16E-42FD-A7B0-C0303D01E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The @jit decorator has several parameters that can be very useful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@jit(cache=True)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File-based cache of compiled function, stored in $NUMBA_CACHE_DIR</a:t>
            </a:r>
            <a:endParaRPr lang="en-US" sz="16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@jit(parallel=True)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Automatic parallelization (plus optimizations) in the function known to have parallel semantics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@jit(nopython=True)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By default, if </a:t>
            </a:r>
            <a:r>
              <a:rPr lang="en-US" sz="1600" err="1">
                <a:latin typeface="Trebuchet MS"/>
              </a:rPr>
              <a:t>Numba</a:t>
            </a:r>
            <a:r>
              <a:rPr lang="en-US" sz="1600">
                <a:latin typeface="Trebuchet MS"/>
              </a:rPr>
              <a:t> can’t compile function, it leaves the code in Python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This option tells </a:t>
            </a:r>
            <a:r>
              <a:rPr lang="en-US" sz="1600" err="1">
                <a:latin typeface="Trebuchet MS"/>
              </a:rPr>
              <a:t>Numba</a:t>
            </a:r>
            <a:r>
              <a:rPr lang="en-US" sz="1600">
                <a:latin typeface="Trebuchet MS"/>
              </a:rPr>
              <a:t> </a:t>
            </a:r>
            <a:r>
              <a:rPr lang="en-US" sz="1600" b="1" i="1">
                <a:latin typeface="Trebuchet MS"/>
              </a:rPr>
              <a:t>not</a:t>
            </a:r>
            <a:r>
              <a:rPr lang="en-US" sz="1600">
                <a:latin typeface="Trebuchet MS"/>
              </a:rPr>
              <a:t> to do this. Instead, </a:t>
            </a:r>
            <a:r>
              <a:rPr lang="en-US" sz="1600" err="1">
                <a:latin typeface="Trebuchet MS"/>
              </a:rPr>
              <a:t>Numba</a:t>
            </a:r>
            <a:r>
              <a:rPr lang="en-US" sz="1600">
                <a:latin typeface="Trebuchet MS"/>
              </a:rPr>
              <a:t> gives an error and stops.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D9F014-0202-4D02-A936-DD0C16DAC6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5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64C6-5F76-4AE2-BA49-B58ECEA8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@JIT CPU Example with PARALLEL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ECC6877-325C-403F-A7D2-9CAF369C4FEA}"/>
              </a:ext>
            </a:extLst>
          </p:cNvPr>
          <p:cNvSpPr/>
          <p:nvPr/>
        </p:nvSpPr>
        <p:spPr>
          <a:xfrm>
            <a:off x="221811" y="1252157"/>
            <a:ext cx="6500430" cy="4920043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jit</a:t>
            </a:r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2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jit</a:t>
            </a:r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nopython</a:t>
            </a:r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=True, parallel=True) 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Add(a, b):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a + b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Initialize arrays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= 1000000000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A.shape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np.empty_like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arrays on CPU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Add(A, B)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print(C)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4B42DFA-CAFA-44B4-A6C6-DD913CD12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1855" y="1416569"/>
            <a:ext cx="3962400" cy="4467069"/>
          </a:xfrm>
        </p:spPr>
        <p:txBody>
          <a:bodyPr/>
          <a:lstStyle/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By default, if </a:t>
            </a:r>
            <a:r>
              <a:rPr lang="en-US" sz="1800" dirty="0" err="1">
                <a:latin typeface="Trebuchet MS"/>
              </a:rPr>
              <a:t>Numba</a:t>
            </a:r>
            <a:r>
              <a:rPr lang="en-US" sz="1800" dirty="0">
                <a:latin typeface="Trebuchet MS"/>
              </a:rPr>
              <a:t> cannot compile the Python code, it will leave the Python in place</a:t>
            </a:r>
          </a:p>
          <a:p>
            <a:pPr marL="914400" lvl="1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It doesn’t get compiled</a:t>
            </a: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You can turn off this behavior with the option, “</a:t>
            </a:r>
            <a:r>
              <a:rPr lang="en-US" sz="1800" dirty="0" err="1">
                <a:latin typeface="Trebuchet MS"/>
              </a:rPr>
              <a:t>nopython</a:t>
            </a:r>
            <a:r>
              <a:rPr lang="en-US" sz="1800" dirty="0">
                <a:latin typeface="Trebuchet MS"/>
              </a:rPr>
              <a:t>=True”</a:t>
            </a:r>
          </a:p>
          <a:p>
            <a:pPr marL="914400" lvl="1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If it can’t compile, </a:t>
            </a:r>
            <a:r>
              <a:rPr lang="en-US" sz="1600" dirty="0" err="1">
                <a:latin typeface="Trebuchet MS"/>
              </a:rPr>
              <a:t>Numba</a:t>
            </a:r>
            <a:r>
              <a:rPr lang="en-US" sz="1600" dirty="0">
                <a:latin typeface="Trebuchet MS"/>
              </a:rPr>
              <a:t> will throw an error.</a:t>
            </a: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,Sans-Serif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"parallel" allows the compiler to parallelize for all CPU cores </a:t>
            </a: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,Sans-Serif" panose="020B0604020202020204" pitchFamily="34" charset="0"/>
              <a:buChar char="•"/>
            </a:pPr>
            <a:endParaRPr lang="en-US" sz="1800" dirty="0">
              <a:latin typeface="Trebuchet MS"/>
            </a:endParaRPr>
          </a:p>
          <a:p>
            <a:pPr marL="914400" lvl="1" indent="-342900">
              <a:spcBef>
                <a:spcPts val="400"/>
              </a:spcBef>
              <a:spcAft>
                <a:spcPts val="400"/>
              </a:spcAft>
              <a:buFont typeface="Arial,Sans-Serif" panose="020B0604020202020204" pitchFamily="34" charset="0"/>
              <a:buChar char="•"/>
            </a:pPr>
            <a:endParaRPr lang="en-US" dirty="0"/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6F155F-1576-4F0B-B6A1-C197E558C9B8}"/>
              </a:ext>
            </a:extLst>
          </p:cNvPr>
          <p:cNvSpPr txBox="1"/>
          <p:nvPr/>
        </p:nvSpPr>
        <p:spPr>
          <a:xfrm>
            <a:off x="5693434" y="1372738"/>
            <a:ext cx="898003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1.2.2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33247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64C6-5F76-4AE2-BA49-B58ECEA8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@JIT CPU Example with CACHE=TRUE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ECC6877-325C-403F-A7D2-9CAF369C4FEA}"/>
              </a:ext>
            </a:extLst>
          </p:cNvPr>
          <p:cNvSpPr/>
          <p:nvPr/>
        </p:nvSpPr>
        <p:spPr>
          <a:xfrm>
            <a:off x="221811" y="1252157"/>
            <a:ext cx="6500430" cy="4920043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jit</a:t>
            </a:r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2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jit</a:t>
            </a:r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nopython</a:t>
            </a:r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=True, cache=True) 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Add(a, b):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a + b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Initialize arrays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= 1000000000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A.shape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np.empty_like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arrays on CPU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Add(A, B)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print(C)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4B42DFA-CAFA-44B4-A6C6-DD913CD12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1855" y="1416569"/>
            <a:ext cx="3962400" cy="4467069"/>
          </a:xfrm>
        </p:spPr>
        <p:txBody>
          <a:bodyPr/>
          <a:lstStyle/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/>
              <a:t>If you want to save the compiled code in a cache, you can use the option, “cache=True”</a:t>
            </a: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1800"/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408C5F-EFC8-4174-BFD6-AE6736ABDF27}"/>
              </a:ext>
            </a:extLst>
          </p:cNvPr>
          <p:cNvSpPr txBox="1"/>
          <p:nvPr/>
        </p:nvSpPr>
        <p:spPr>
          <a:xfrm>
            <a:off x="5706374" y="1333919"/>
            <a:ext cx="898003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1.2.3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137619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64C6-5F76-4AE2-BA49-B58ECEA89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811" y="661226"/>
            <a:ext cx="10426523" cy="590931"/>
          </a:xfrm>
        </p:spPr>
        <p:txBody>
          <a:bodyPr/>
          <a:lstStyle/>
          <a:p>
            <a:r>
              <a:rPr lang="en-US"/>
              <a:t>@JIT CPU Example with PARALLEL and CACHE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ECC6877-325C-403F-A7D2-9CAF369C4FEA}"/>
              </a:ext>
            </a:extLst>
          </p:cNvPr>
          <p:cNvSpPr/>
          <p:nvPr/>
        </p:nvSpPr>
        <p:spPr>
          <a:xfrm>
            <a:off x="221811" y="1252157"/>
            <a:ext cx="6500430" cy="4920043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jit</a:t>
            </a:r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2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jit</a:t>
            </a:r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nopython</a:t>
            </a:r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=True, cache=True, parallel=True) 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Add(a, b):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a + b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Initialize arrays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= 1000000000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A.shape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np.empty_like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arrays on CPU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Add(A, B)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print(C)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4B42DFA-CAFA-44B4-A6C6-DD913CD12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1855" y="1416569"/>
            <a:ext cx="3962400" cy="4467069"/>
          </a:xfrm>
        </p:spPr>
        <p:txBody>
          <a:bodyPr/>
          <a:lstStyle/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1800"/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I recommend using this option set, adding parallel=True after you're happy with the performance on a single core</a:t>
            </a: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4594A-1BB0-472C-BA35-E5514EFDF68B}"/>
              </a:ext>
            </a:extLst>
          </p:cNvPr>
          <p:cNvSpPr txBox="1"/>
          <p:nvPr/>
        </p:nvSpPr>
        <p:spPr>
          <a:xfrm>
            <a:off x="5706374" y="1372738"/>
            <a:ext cx="113091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1.2.4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666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7A66B-2E42-47E8-BCB0-BA02277E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</a:t>
            </a:r>
            <a:r>
              <a:rPr lang="en-US" dirty="0" err="1"/>
              <a:t>gpus</a:t>
            </a:r>
            <a:r>
              <a:rPr lang="en-US" dirty="0"/>
              <a:t>?…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DA751-F39E-4632-BD79-BCFD286D6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Note that we can’t use @jit with GPUs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You have to use either @cuda.jit or @vectorize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If you like, try replacing @jit with @cuda.jit and trying executing the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For @cuda.jit, we need to write code that addresses list (arrays) element-by-element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Effectively means we'll be using loops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While you experiment with @cuda.jit, let's continue with @vectorize</a:t>
            </a:r>
          </a:p>
        </p:txBody>
      </p:sp>
    </p:spTree>
    <p:extLst>
      <p:ext uri="{BB962C8B-B14F-4D97-AF65-F5344CB8AC3E}">
        <p14:creationId xmlns:p14="http://schemas.microsoft.com/office/powerpoint/2010/main" val="68094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834A9-8B15-47AE-9D3E-588D3DF72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Universal </a:t>
            </a:r>
            <a:r>
              <a:rPr lang="en-US" err="1"/>
              <a:t>FUnctions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BB3FB-D16E-42FD-A7B0-C0303D01E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2103036"/>
            <a:ext cx="9948672" cy="38581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Trebuchet MS"/>
              </a:rPr>
              <a:t>Numba</a:t>
            </a:r>
            <a:r>
              <a:rPr lang="en-US" sz="1800" dirty="0">
                <a:latin typeface="Trebuchet MS"/>
              </a:rPr>
              <a:t> @jit lets us write NumPy </a:t>
            </a:r>
            <a:r>
              <a:rPr lang="en-US" sz="1800" dirty="0" err="1">
                <a:latin typeface="Trebuchet MS"/>
              </a:rPr>
              <a:t>ufuncs</a:t>
            </a:r>
            <a:r>
              <a:rPr lang="en-US" sz="1800" dirty="0">
                <a:latin typeface="Trebuchet MS"/>
              </a:rPr>
              <a:t> in pure Python!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Trebuchet MS"/>
              </a:rPr>
              <a:t>ufunc</a:t>
            </a:r>
            <a:r>
              <a:rPr lang="en-US" sz="1800" dirty="0">
                <a:latin typeface="Trebuchet MS"/>
              </a:rPr>
              <a:t> = universal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Vectorized wrapper for a function that takes a specific number of inputs with a specific number of outputs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NumPy can use </a:t>
            </a:r>
            <a:r>
              <a:rPr lang="en-US" sz="1800" dirty="0" err="1">
                <a:latin typeface="Trebuchet MS"/>
              </a:rPr>
              <a:t>ufunc</a:t>
            </a:r>
            <a:r>
              <a:rPr lang="en-US" sz="1800" dirty="0">
                <a:latin typeface="Trebuchet MS"/>
              </a:rPr>
              <a:t> arrays of varying dimensions, or scalars, and operate on them element-by-element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/>
              <a:t>Numba</a:t>
            </a:r>
            <a:r>
              <a:rPr lang="en-US" sz="1800" dirty="0"/>
              <a:t> can compile a pure Python function into a </a:t>
            </a:r>
            <a:r>
              <a:rPr lang="en-US" sz="1800" dirty="0" err="1"/>
              <a:t>ufunc</a:t>
            </a:r>
            <a:r>
              <a:rPr lang="en-US" sz="1800" dirty="0"/>
              <a:t> that operates over NumPy arrays as fast as traditional </a:t>
            </a:r>
            <a:r>
              <a:rPr lang="en-US" sz="1800" dirty="0" err="1"/>
              <a:t>ufuncs</a:t>
            </a:r>
            <a:r>
              <a:rPr lang="en-US" sz="1800" dirty="0"/>
              <a:t> written in C</a:t>
            </a:r>
            <a:endParaRPr lang="en-US" sz="1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Perfect for GPUs!! </a:t>
            </a:r>
            <a:r>
              <a:rPr lang="en-US" sz="1800" b="1" dirty="0"/>
              <a:t>Same operation on each element in an array</a:t>
            </a:r>
            <a:endParaRPr lang="en-US" sz="1800" dirty="0"/>
          </a:p>
          <a:p>
            <a:endParaRPr lang="en-US" sz="1800" dirty="0"/>
          </a:p>
          <a:p>
            <a:endParaRPr lang="en-US" sz="1800" dirty="0">
              <a:solidFill>
                <a:srgbClr val="5E5E5E"/>
              </a:solidFill>
            </a:endParaRPr>
          </a:p>
          <a:p>
            <a:endParaRPr lang="en-US" sz="1800" dirty="0">
              <a:solidFill>
                <a:srgbClr val="5E5E5E"/>
              </a:solidFill>
            </a:endParaRPr>
          </a:p>
          <a:p>
            <a:pPr algn="ctr"/>
            <a:r>
              <a:rPr lang="en-US" dirty="0">
                <a:solidFill>
                  <a:srgbClr val="FF0000"/>
                </a:solidFill>
                <a:latin typeface="Trebuchet MS"/>
              </a:rPr>
              <a:t>https://docs.scipy.org/doc/numpy-1.15.1/reference/ufuncs.html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D9F014-0202-4D02-A936-DD0C16DAC6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UFUNCS</a:t>
            </a:r>
          </a:p>
        </p:txBody>
      </p:sp>
    </p:spTree>
    <p:extLst>
      <p:ext uri="{BB962C8B-B14F-4D97-AF65-F5344CB8AC3E}">
        <p14:creationId xmlns:p14="http://schemas.microsoft.com/office/powerpoint/2010/main" val="58051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85EB1-1EA0-40C6-84E1-45554B174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@vectorize decorator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70879-B475-42CB-BE1B-373387B84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Writing NumPy </a:t>
            </a:r>
            <a:r>
              <a:rPr lang="en-US" sz="1800" err="1"/>
              <a:t>ufuncs</a:t>
            </a:r>
            <a:r>
              <a:rPr lang="en-US" sz="1800"/>
              <a:t> isn’t easy (need to write C code)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err="1"/>
              <a:t>Numba</a:t>
            </a:r>
            <a:r>
              <a:rPr lang="en-US" sz="1800"/>
              <a:t> makes it easier to write </a:t>
            </a:r>
            <a:r>
              <a:rPr lang="en-US" sz="1800" err="1"/>
              <a:t>ufuncs</a:t>
            </a:r>
            <a:endParaRPr lang="en-US" sz="1800"/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/>
              <a:t>Can compile a pure Python function into a </a:t>
            </a:r>
            <a:r>
              <a:rPr lang="en-US" sz="1600" err="1"/>
              <a:t>ufunc</a:t>
            </a:r>
            <a:endParaRPr lang="en-US" sz="1600"/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/>
              <a:t>Operates over NumPy arrays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The @vectorize decorator allows Python functions taking </a:t>
            </a:r>
            <a:r>
              <a:rPr lang="en-US" sz="1800" u="sng"/>
              <a:t>scalar inputs</a:t>
            </a:r>
            <a:r>
              <a:rPr lang="en-US" sz="1800"/>
              <a:t> to be used as NumPy </a:t>
            </a:r>
            <a:r>
              <a:rPr lang="en-US" sz="1800" err="1"/>
              <a:t>ufuncs</a:t>
            </a:r>
            <a:r>
              <a:rPr lang="en-US" sz="1800"/>
              <a:t>  (i.e. write with scalar inputs/operations, run with </a:t>
            </a:r>
            <a:r>
              <a:rPr lang="en-US" sz="1800" err="1"/>
              <a:t>Numpy</a:t>
            </a:r>
            <a:r>
              <a:rPr lang="en-US" sz="1800"/>
              <a:t> arrays)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Great option for GPUs!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You write the function as if it were operating on scalars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 err="1"/>
              <a:t>Numba</a:t>
            </a:r>
            <a:r>
              <a:rPr lang="en-US" sz="1600"/>
              <a:t> will generate surrounding loop (or kernel)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E645D-6F38-4E0C-933B-518508B258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72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98BBEF-B794-4B85-A828-E39E33076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4968"/>
            <a:ext cx="10972800" cy="462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85EB1-1EA0-40C6-84E1-45554B174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@vectorize decorator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70879-B475-42CB-BE1B-373387B84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Function has to be written as element-by-element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The </a:t>
            </a:r>
            <a:r>
              <a:rPr lang="en-US" sz="1600" u="sng">
                <a:latin typeface="Trebuchet MS"/>
              </a:rPr>
              <a:t>same </a:t>
            </a:r>
            <a:r>
              <a:rPr lang="en-US" sz="1600">
                <a:latin typeface="Trebuchet MS"/>
              </a:rPr>
              <a:t>operation on each element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Only 1 return variable allowed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Return a scalar result value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C</a:t>
            </a:r>
          </a:p>
          <a:p>
            <a:pPr marL="1431925" lvl="2" indent="-342900">
              <a:buFont typeface="Arial" panose="020B0604020202020204" pitchFamily="34" charset="0"/>
              <a:buChar char="•"/>
            </a:pPr>
            <a:r>
              <a:rPr lang="en-US" sz="1500">
                <a:latin typeface="Consolas"/>
              </a:rPr>
              <a:t>double f(double a, double b);</a:t>
            </a:r>
            <a:endParaRPr lang="en-US" sz="1500">
              <a:latin typeface="Trebuchet MS"/>
            </a:endParaRP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 err="1">
                <a:latin typeface="Trebuchet MS"/>
              </a:rPr>
              <a:t>Numba</a:t>
            </a:r>
            <a:endParaRPr lang="en-US" sz="1600">
              <a:latin typeface="Trebuchet MS"/>
            </a:endParaRPr>
          </a:p>
          <a:p>
            <a:pPr marL="1431925" lvl="2" indent="-342900">
              <a:buFont typeface="Arial" panose="020B0604020202020204" pitchFamily="34" charset="0"/>
              <a:buChar char="•"/>
            </a:pPr>
            <a:r>
              <a:rPr lang="en-US" sz="1500" b="1">
                <a:latin typeface="Consolas"/>
              </a:rPr>
              <a:t>@vectorize</a:t>
            </a:r>
            <a:r>
              <a:rPr lang="en-US" sz="1500">
                <a:latin typeface="Consolas"/>
              </a:rPr>
              <a:t>([float64(float64, float64)])</a:t>
            </a:r>
            <a:endParaRPr lang="en-US" sz="1500">
              <a:latin typeface="Trebuchet MS"/>
            </a:endParaRPr>
          </a:p>
          <a:p>
            <a:pPr marL="1431925" lvl="2" indent="-342900">
              <a:buFont typeface="Arial" panose="020B0604020202020204" pitchFamily="34" charset="0"/>
              <a:buChar char="•"/>
            </a:pPr>
            <a:endParaRPr lang="en-US" sz="1500">
              <a:latin typeface="Trebuchet MS"/>
            </a:endParaRPr>
          </a:p>
          <a:p>
            <a:pPr marL="1431925" lvl="2" indent="-342900">
              <a:buFont typeface="Arial" panose="020B0604020202020204" pitchFamily="34" charset="0"/>
              <a:buChar char="•"/>
            </a:pPr>
            <a:endParaRPr lang="en-US" sz="1500">
              <a:latin typeface="Consolas"/>
            </a:endParaRPr>
          </a:p>
          <a:p>
            <a:pPr marL="1431925" lvl="2" indent="-342900">
              <a:buFont typeface="Arial" panose="020B0604020202020204" pitchFamily="34" charset="0"/>
              <a:buChar char="•"/>
            </a:pPr>
            <a:endParaRPr lang="en-US" sz="1500">
              <a:latin typeface="Consola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E645D-6F38-4E0C-933B-518508B258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1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89C7F-4706-432F-86AF-78D2FC490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294327"/>
            <a:ext cx="9976104" cy="590931"/>
          </a:xfrm>
        </p:spPr>
        <p:txBody>
          <a:bodyPr/>
          <a:lstStyle/>
          <a:p>
            <a:r>
              <a:rPr lang="en-US"/>
              <a:t>@vectorize decorator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E47E7-91C1-4E46-9904-271096AC7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002" y="1324420"/>
            <a:ext cx="9981855" cy="3929089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There are two options with the @vectorize decorator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Eager, or decoration-time, compilation. </a:t>
            </a:r>
            <a:endParaRPr lang="en-US" sz="1600"/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Lazy, or call-time, compilation. </a:t>
            </a:r>
            <a:endParaRPr lang="en-US" sz="160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Decoration-time compilation uses a type signature with the decorator (</a:t>
            </a:r>
            <a:r>
              <a:rPr lang="en-US" sz="1800" b="1">
                <a:latin typeface="Trebuchet MS"/>
              </a:rPr>
              <a:t>NumPy </a:t>
            </a:r>
            <a:r>
              <a:rPr lang="en-US" sz="1800">
                <a:latin typeface="Trebuchet MS"/>
              </a:rPr>
              <a:t>Ufunc)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Courier New"/>
                <a:cs typeface="Courier New"/>
              </a:rPr>
              <a:t>@vectorize(['float32(float32, float32)’])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You can specify more than one data type if you use more than one data type in your code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Call-time compilation (</a:t>
            </a:r>
            <a:r>
              <a:rPr lang="en-US" sz="1800" b="1">
                <a:latin typeface="Trebuchet MS"/>
              </a:rPr>
              <a:t>Numba </a:t>
            </a:r>
            <a:r>
              <a:rPr lang="en-US" sz="1800">
                <a:latin typeface="Trebuchet MS"/>
              </a:rPr>
              <a:t>Dynamic </a:t>
            </a:r>
            <a:r>
              <a:rPr lang="en-US" sz="1800" err="1">
                <a:latin typeface="Trebuchet MS"/>
              </a:rPr>
              <a:t>UFunc</a:t>
            </a:r>
            <a:r>
              <a:rPr lang="en-US" sz="1800">
                <a:latin typeface="Trebuchet MS"/>
              </a:rPr>
              <a:t>)</a:t>
            </a:r>
            <a:endParaRPr lang="en-US" sz="1800"/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No data type signature(s)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err="1">
                <a:latin typeface="Trebuchet MS"/>
              </a:rPr>
              <a:t>Numba</a:t>
            </a:r>
            <a:r>
              <a:rPr lang="en-US" sz="1600">
                <a:latin typeface="Trebuchet MS"/>
              </a:rPr>
              <a:t> creates compiled code for data type when it is first called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en-US" sz="1600">
              <a:latin typeface="Trebuchet MS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600">
                <a:latin typeface="Trebuchet MS"/>
              </a:rPr>
              <a:t>Best Practice: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600" u="sng">
                <a:latin typeface="Trebuchet MS"/>
              </a:rPr>
              <a:t>If you require precise support for various type signatures, specify them in the vectorize decorator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F5841-2DD2-45D5-8408-F4A3081338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348" y="917975"/>
            <a:ext cx="9976104" cy="525463"/>
          </a:xfrm>
        </p:spPr>
        <p:txBody>
          <a:bodyPr/>
          <a:lstStyle/>
          <a:p>
            <a:r>
              <a:rPr lang="en-US"/>
              <a:t>Type Signatures</a:t>
            </a:r>
          </a:p>
        </p:txBody>
      </p:sp>
    </p:spTree>
    <p:extLst>
      <p:ext uri="{BB962C8B-B14F-4D97-AF65-F5344CB8AC3E}">
        <p14:creationId xmlns:p14="http://schemas.microsoft.com/office/powerpoint/2010/main" val="37527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64C6-5F76-4AE2-BA49-B58ECEA8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@Vectorize - No Type Signature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ECC6877-325C-403F-A7D2-9CAF369C4FEA}"/>
              </a:ext>
            </a:extLst>
          </p:cNvPr>
          <p:cNvSpPr/>
          <p:nvPr/>
        </p:nvSpPr>
        <p:spPr>
          <a:xfrm>
            <a:off x="221811" y="1252157"/>
            <a:ext cx="6500430" cy="4853079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vectorize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@vectorize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Add(a, b):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a + b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Initialize arrays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= 1000000000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A.shape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np.empty_like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arrays on CPU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Add(A, B)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print(C)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A39D369-9FCA-4967-A8F0-9150F768ECF6}"/>
              </a:ext>
            </a:extLst>
          </p:cNvPr>
          <p:cNvSpPr txBox="1">
            <a:spLocks/>
          </p:cNvSpPr>
          <p:nvPr/>
        </p:nvSpPr>
        <p:spPr bwMode="auto">
          <a:xfrm>
            <a:off x="6983427" y="1221835"/>
            <a:ext cx="3989373" cy="4467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@vectorize - Python functions taking scalar input arguments to be used as NumPy </a:t>
            </a:r>
            <a:r>
              <a:rPr lang="en-US" sz="1600">
                <a:latin typeface="Trebuchet MS"/>
                <a:hlinkClick r:id="rId3"/>
              </a:rPr>
              <a:t>ufuncs</a:t>
            </a:r>
            <a:endParaRPr lang="en-US" sz="1600">
              <a:latin typeface="Trebuchet MS"/>
            </a:endParaRPr>
          </a:p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kern="0">
                <a:latin typeface="Trebuchet MS"/>
              </a:rPr>
              <a:t>No type signature (call time compilation)</a:t>
            </a:r>
          </a:p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kern="0">
                <a:latin typeface="Trebuchet MS"/>
              </a:rPr>
              <a:t>You are only allowed one return value. Has to be written like a scalar</a:t>
            </a:r>
          </a:p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NumPy </a:t>
            </a:r>
            <a:r>
              <a:rPr lang="en-US" sz="1600" err="1">
                <a:latin typeface="Trebuchet MS"/>
              </a:rPr>
              <a:t>ufuncs</a:t>
            </a:r>
            <a:r>
              <a:rPr lang="en-US" sz="1600">
                <a:latin typeface="Trebuchet MS"/>
              </a:rPr>
              <a:t> resulting from @vectorize automatically inherit features such as reduction, accumulation or broadcasting. (e.g. f.accumulate())</a:t>
            </a:r>
          </a:p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kern="0">
                <a:latin typeface="Trebuchet MS"/>
              </a:rPr>
              <a:t>This example uses the default targets (single CPU)</a:t>
            </a:r>
            <a:endParaRPr lang="en-US" sz="1400" kern="0">
              <a:latin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8CBA31-63ED-4CFF-A4A6-8BFB9CF3773D}"/>
              </a:ext>
            </a:extLst>
          </p:cNvPr>
          <p:cNvSpPr txBox="1"/>
          <p:nvPr/>
        </p:nvSpPr>
        <p:spPr>
          <a:xfrm>
            <a:off x="5796951" y="1372738"/>
            <a:ext cx="898003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1.2.5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07115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05599-551F-4A45-8841-361449E42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Details of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AEE8C-01CC-4D14-9A0E-558484B8F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2636868"/>
            <a:ext cx="9948672" cy="3251390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Decorator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err="1"/>
              <a:t>Numba</a:t>
            </a:r>
            <a:r>
              <a:rPr lang="en-US" sz="1800"/>
              <a:t> does not compile the decorated function when it is encountered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It creates compiled code only when the function “Add” is used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9E6737-5ED8-4387-8F4C-AD747FDBCCDD}"/>
              </a:ext>
            </a:extLst>
          </p:cNvPr>
          <p:cNvSpPr txBox="1">
            <a:spLocks/>
          </p:cNvSpPr>
          <p:nvPr/>
        </p:nvSpPr>
        <p:spPr bwMode="auto">
          <a:xfrm>
            <a:off x="516750" y="1622268"/>
            <a:ext cx="9948672" cy="983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kern="0">
                <a:latin typeface="Courier New" panose="02070309020205020404" pitchFamily="49" charset="0"/>
                <a:cs typeface="Courier New" panose="02070309020205020404" pitchFamily="49" charset="0"/>
              </a:rPr>
              <a:t>@vectorize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kern="0">
                <a:latin typeface="Courier New" panose="02070309020205020404" pitchFamily="49" charset="0"/>
                <a:cs typeface="Courier New" panose="02070309020205020404" pitchFamily="49" charset="0"/>
              </a:rPr>
              <a:t>def Add(a, b):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kern="0">
                <a:latin typeface="Courier New" panose="02070309020205020404" pitchFamily="49" charset="0"/>
                <a:cs typeface="Courier New" panose="02070309020205020404" pitchFamily="49" charset="0"/>
              </a:rPr>
              <a:t>  return a + b</a:t>
            </a:r>
          </a:p>
        </p:txBody>
      </p:sp>
    </p:spTree>
    <p:extLst>
      <p:ext uri="{BB962C8B-B14F-4D97-AF65-F5344CB8AC3E}">
        <p14:creationId xmlns:p14="http://schemas.microsoft.com/office/powerpoint/2010/main" val="352547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64C6-5F76-4AE2-BA49-B58ECEA8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@Vectorize - Type Signature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ECC6877-325C-403F-A7D2-9CAF369C4FEA}"/>
              </a:ext>
            </a:extLst>
          </p:cNvPr>
          <p:cNvSpPr/>
          <p:nvPr/>
        </p:nvSpPr>
        <p:spPr>
          <a:xfrm>
            <a:off x="221811" y="1252157"/>
            <a:ext cx="6500430" cy="4853079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vectorize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@vectorize(['float32(float32, float32)'])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Add(a, b):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a + b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Initialize arrays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= 1000000000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A.shape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np.empty_like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arrays on CPU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Add(A, B)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print(C)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A39D369-9FCA-4967-A8F0-9150F768ECF6}"/>
              </a:ext>
            </a:extLst>
          </p:cNvPr>
          <p:cNvSpPr txBox="1">
            <a:spLocks/>
          </p:cNvSpPr>
          <p:nvPr/>
        </p:nvSpPr>
        <p:spPr bwMode="auto">
          <a:xfrm>
            <a:off x="6983427" y="1221835"/>
            <a:ext cx="3989373" cy="4467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kern="0"/>
              <a:t>Define a “type signature”</a:t>
            </a:r>
          </a:p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kern="0">
                <a:latin typeface="Trebuchet MS"/>
              </a:rPr>
              <a:t>“Decorator-time compilation”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167D83-E39B-491C-A493-B7F6818EB828}"/>
              </a:ext>
            </a:extLst>
          </p:cNvPr>
          <p:cNvSpPr txBox="1"/>
          <p:nvPr/>
        </p:nvSpPr>
        <p:spPr>
          <a:xfrm>
            <a:off x="5900468" y="1372738"/>
            <a:ext cx="898003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1.2.6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10107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05599-551F-4A45-8841-361449E42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Details of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AEE8C-01CC-4D14-9A0E-558484B8F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2636868"/>
            <a:ext cx="9948672" cy="3251390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Decorator with type signature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err="1">
                <a:latin typeface="Trebuchet MS"/>
              </a:rPr>
              <a:t>Numba</a:t>
            </a:r>
            <a:r>
              <a:rPr lang="en-US" sz="1600">
                <a:latin typeface="Trebuchet MS"/>
              </a:rPr>
              <a:t> compiled the function “Add” when the decorator is encountered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“vectorize” allows Python functions taking scalar input arguments to be used as NumPy </a:t>
            </a:r>
            <a:r>
              <a:rPr lang="en-US" sz="1800">
                <a:latin typeface="Trebuchet MS"/>
                <a:hlinkClick r:id="rId2"/>
              </a:rPr>
              <a:t>ufuncs</a:t>
            </a:r>
            <a:endParaRPr lang="en-US" sz="1800">
              <a:latin typeface="Trebuchet MS"/>
            </a:endParaRP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Not easy to write a </a:t>
            </a:r>
            <a:r>
              <a:rPr lang="en-US" sz="1600" err="1">
                <a:latin typeface="Trebuchet MS"/>
              </a:rPr>
              <a:t>ufunc</a:t>
            </a:r>
            <a:r>
              <a:rPr lang="en-US" sz="1600">
                <a:latin typeface="Trebuchet MS"/>
              </a:rPr>
              <a:t> (need to write C code)</a:t>
            </a:r>
            <a:endParaRPr lang="en-US"/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err="1">
                <a:latin typeface="Trebuchet MS"/>
              </a:rPr>
              <a:t>Numba</a:t>
            </a:r>
            <a:r>
              <a:rPr lang="en-US" sz="1600">
                <a:latin typeface="Trebuchet MS"/>
              </a:rPr>
              <a:t> can compile a pure Python function into a </a:t>
            </a:r>
            <a:r>
              <a:rPr lang="en-US" sz="1600" err="1">
                <a:latin typeface="Trebuchet MS"/>
              </a:rPr>
              <a:t>ufunc</a:t>
            </a:r>
            <a:r>
              <a:rPr lang="en-US" sz="1600">
                <a:latin typeface="Trebuchet MS"/>
              </a:rPr>
              <a:t> that operates over NumPy arrays as fast as traditional </a:t>
            </a:r>
            <a:r>
              <a:rPr lang="en-US" sz="1600" err="1">
                <a:latin typeface="Trebuchet MS"/>
              </a:rPr>
              <a:t>ufuncs</a:t>
            </a:r>
            <a:r>
              <a:rPr lang="en-US" sz="1600">
                <a:latin typeface="Trebuchet MS"/>
              </a:rPr>
              <a:t> written in C</a:t>
            </a:r>
            <a:endParaRPr lang="en-US"/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9E6737-5ED8-4387-8F4C-AD747FDBCCDD}"/>
              </a:ext>
            </a:extLst>
          </p:cNvPr>
          <p:cNvSpPr txBox="1">
            <a:spLocks/>
          </p:cNvSpPr>
          <p:nvPr/>
        </p:nvSpPr>
        <p:spPr bwMode="auto">
          <a:xfrm>
            <a:off x="516750" y="1622268"/>
            <a:ext cx="9948672" cy="983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kern="0">
                <a:latin typeface="Courier New" panose="02070309020205020404" pitchFamily="49" charset="0"/>
                <a:cs typeface="Courier New" panose="02070309020205020404" pitchFamily="49" charset="0"/>
              </a:rPr>
              <a:t>@vectorize(['float32(float32, float32)'])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kern="0">
                <a:latin typeface="Courier New" panose="02070309020205020404" pitchFamily="49" charset="0"/>
                <a:cs typeface="Courier New" panose="02070309020205020404" pitchFamily="49" charset="0"/>
              </a:rPr>
              <a:t>def Add(a, b):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kern="0">
                <a:latin typeface="Courier New" panose="02070309020205020404" pitchFamily="49" charset="0"/>
                <a:cs typeface="Courier New" panose="02070309020205020404" pitchFamily="49" charset="0"/>
              </a:rPr>
              <a:t>  return a + b</a:t>
            </a:r>
          </a:p>
        </p:txBody>
      </p:sp>
    </p:spTree>
    <p:extLst>
      <p:ext uri="{BB962C8B-B14F-4D97-AF65-F5344CB8AC3E}">
        <p14:creationId xmlns:p14="http://schemas.microsoft.com/office/powerpoint/2010/main" val="130267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05599-551F-4A45-8841-361449E42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Details of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AEE8C-01CC-4D14-9A0E-558484B8F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1761067"/>
            <a:ext cx="9948672" cy="4127191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Type signature: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float32(float32, float32) = “return type” (“input type”, “input type”)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Just like C – only one return. Any data that you wanted return is done through function</a:t>
            </a:r>
          </a:p>
          <a:p>
            <a:pPr marL="1431925" lvl="2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Example: d = jeff(</a:t>
            </a:r>
            <a:r>
              <a:rPr lang="en-US" sz="1500" err="1"/>
              <a:t>a,b,c</a:t>
            </a:r>
            <a:r>
              <a:rPr lang="en-US" sz="1500"/>
              <a:t>)   “d” is returned but if data in “c” is changed, it is returned through the function statement (no need to use a Python “return”)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Targets default architecture – single threaded CPU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800"/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def Add(a, b):</a:t>
            </a:r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 return a + b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Function to vectorize. Single return</a:t>
            </a:r>
          </a:p>
        </p:txBody>
      </p:sp>
    </p:spTree>
    <p:extLst>
      <p:ext uri="{BB962C8B-B14F-4D97-AF65-F5344CB8AC3E}">
        <p14:creationId xmlns:p14="http://schemas.microsoft.com/office/powerpoint/2010/main" val="204977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64C6-5F76-4AE2-BA49-B58ECEA8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@Vectorize CPU Target Example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ECC6877-325C-403F-A7D2-9CAF369C4FEA}"/>
              </a:ext>
            </a:extLst>
          </p:cNvPr>
          <p:cNvSpPr/>
          <p:nvPr/>
        </p:nvSpPr>
        <p:spPr>
          <a:xfrm>
            <a:off x="221811" y="1252157"/>
            <a:ext cx="6500430" cy="4853079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vectorize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@vectorize(['float32(float32, float32)'], target='</a:t>
            </a:r>
            <a:r>
              <a:rPr lang="en-US" sz="12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cpu</a:t>
            </a:r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Add(a, b):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a + b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Initialize arrays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= 1000000000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A.shape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np.empty_like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arrays on CPU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Add(A, B)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print(C)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A39D369-9FCA-4967-A8F0-9150F768ECF6}"/>
              </a:ext>
            </a:extLst>
          </p:cNvPr>
          <p:cNvSpPr txBox="1">
            <a:spLocks/>
          </p:cNvSpPr>
          <p:nvPr/>
        </p:nvSpPr>
        <p:spPr bwMode="auto">
          <a:xfrm>
            <a:off x="6983427" y="1416569"/>
            <a:ext cx="3989373" cy="4467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/>
              <a:t>How to we specify “targets” for the compilation?</a:t>
            </a:r>
          </a:p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/>
              <a:t>What targets do we have?</a:t>
            </a:r>
          </a:p>
          <a:p>
            <a:pPr marL="914400" lvl="1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/>
              <a:t>“</a:t>
            </a:r>
            <a:r>
              <a:rPr lang="en-US" sz="1600" err="1"/>
              <a:t>cpu</a:t>
            </a:r>
            <a:r>
              <a:rPr lang="en-US" sz="1600"/>
              <a:t>”</a:t>
            </a:r>
          </a:p>
          <a:p>
            <a:pPr marL="914400" lvl="1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/>
              <a:t>“parallel”</a:t>
            </a:r>
          </a:p>
          <a:p>
            <a:pPr marL="914400" lvl="1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/>
              <a:t>“</a:t>
            </a:r>
            <a:r>
              <a:rPr lang="en-US" sz="1600" err="1"/>
              <a:t>cuda</a:t>
            </a:r>
            <a:r>
              <a:rPr lang="en-US" sz="1600"/>
              <a:t>”</a:t>
            </a:r>
          </a:p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/>
              <a:t>Specifically target the “</a:t>
            </a:r>
            <a:r>
              <a:rPr lang="en-US" sz="1800" err="1"/>
              <a:t>cpu</a:t>
            </a:r>
            <a:r>
              <a:rPr lang="en-US" sz="1800"/>
              <a:t>”</a:t>
            </a:r>
          </a:p>
          <a:p>
            <a:pPr marL="914400" lvl="1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kern="0"/>
              <a:t>Single thread CPU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17E768-472A-4C11-91F8-B06A8AE1F2F9}"/>
              </a:ext>
            </a:extLst>
          </p:cNvPr>
          <p:cNvSpPr txBox="1"/>
          <p:nvPr/>
        </p:nvSpPr>
        <p:spPr>
          <a:xfrm>
            <a:off x="5835770" y="1372738"/>
            <a:ext cx="898003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1.2.7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39594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64C6-5F76-4AE2-BA49-B58ECEA8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@Vectorize parallel Target Example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ECC6877-325C-403F-A7D2-9CAF369C4FEA}"/>
              </a:ext>
            </a:extLst>
          </p:cNvPr>
          <p:cNvSpPr/>
          <p:nvPr/>
        </p:nvSpPr>
        <p:spPr>
          <a:xfrm>
            <a:off x="221811" y="1252157"/>
            <a:ext cx="6500430" cy="4853079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vectorize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@vectorize(['float32(float32, float32)'], target=‘parallel')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Add(a, b):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a + b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Initialize arrays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= 1000000000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A.shape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np.empty_like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arrays on CPU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Add(A, B)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print(C)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A39D369-9FCA-4967-A8F0-9150F768ECF6}"/>
              </a:ext>
            </a:extLst>
          </p:cNvPr>
          <p:cNvSpPr txBox="1">
            <a:spLocks/>
          </p:cNvSpPr>
          <p:nvPr/>
        </p:nvSpPr>
        <p:spPr bwMode="auto">
          <a:xfrm>
            <a:off x="6983427" y="1416569"/>
            <a:ext cx="3989373" cy="4467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/>
              <a:t>Target “parallel” (multi-core CPU)</a:t>
            </a:r>
            <a:endParaRPr lang="en-US" sz="1600" kern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297D0C-FA43-4191-9E72-CAD9B847AB45}"/>
              </a:ext>
            </a:extLst>
          </p:cNvPr>
          <p:cNvSpPr txBox="1"/>
          <p:nvPr/>
        </p:nvSpPr>
        <p:spPr>
          <a:xfrm>
            <a:off x="5719313" y="1385678"/>
            <a:ext cx="898003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1.2.8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24435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32D3D-AE92-485A-896A-61C65468B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2790635"/>
            <a:ext cx="9976104" cy="590931"/>
          </a:xfrm>
        </p:spPr>
        <p:txBody>
          <a:bodyPr/>
          <a:lstStyle/>
          <a:p>
            <a:r>
              <a:rPr lang="en-US" sz="4400" i="1"/>
              <a:t>Simple Example with Loops</a:t>
            </a:r>
          </a:p>
        </p:txBody>
      </p:sp>
    </p:spTree>
    <p:extLst>
      <p:ext uri="{BB962C8B-B14F-4D97-AF65-F5344CB8AC3E}">
        <p14:creationId xmlns:p14="http://schemas.microsoft.com/office/powerpoint/2010/main" val="152428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D178C9F-3154-4259-B640-A82FB133A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848" y="566017"/>
            <a:ext cx="7336359" cy="43426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D8D121-B3AE-41F1-B7E1-C90C973B3ABB}"/>
              </a:ext>
            </a:extLst>
          </p:cNvPr>
          <p:cNvSpPr txBox="1"/>
          <p:nvPr/>
        </p:nvSpPr>
        <p:spPr>
          <a:xfrm>
            <a:off x="2928704" y="5253988"/>
            <a:ext cx="5480988" cy="757130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4800">
                <a:solidFill>
                  <a:schemeClr val="tx1"/>
                </a:solidFill>
                <a:latin typeface="Trebuchet MS"/>
              </a:rPr>
              <a:t>gpuhackathons.org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29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64C6-5F76-4AE2-BA49-B58ECEA8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@JIT CPU Target Example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ECC6877-325C-403F-A7D2-9CAF369C4FEA}"/>
              </a:ext>
            </a:extLst>
          </p:cNvPr>
          <p:cNvSpPr/>
          <p:nvPr/>
        </p:nvSpPr>
        <p:spPr>
          <a:xfrm>
            <a:off x="221811" y="1252157"/>
            <a:ext cx="6500430" cy="4853079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import </a:t>
            </a:r>
            <a:r>
              <a:rPr lang="en-US" sz="1100" err="1">
                <a:solidFill>
                  <a:schemeClr val="bg1"/>
                </a:solidFill>
                <a:latin typeface="Courier New"/>
                <a:cs typeface="Courier New"/>
              </a:rPr>
              <a:t>numpy</a:t>
            </a:r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 as np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from time import </a:t>
            </a:r>
            <a:r>
              <a:rPr lang="en-US" sz="1100" err="1">
                <a:solidFill>
                  <a:schemeClr val="bg1"/>
                </a:solidFill>
                <a:latin typeface="Courier New"/>
                <a:cs typeface="Courier New"/>
              </a:rPr>
              <a:t>perf_counter</a:t>
            </a:r>
            <a:endParaRPr lang="en-US" sz="1100">
              <a:solidFill>
                <a:schemeClr val="bg1"/>
              </a:solidFill>
              <a:latin typeface="Courier New"/>
              <a:cs typeface="Courier New"/>
            </a:endParaRPr>
          </a:p>
          <a:p>
            <a:pPr lvl="0"/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from </a:t>
            </a:r>
            <a:r>
              <a:rPr lang="en-US" sz="1100" err="1">
                <a:solidFill>
                  <a:schemeClr val="bg1"/>
                </a:solidFill>
                <a:latin typeface="Courier New"/>
                <a:cs typeface="Courier New"/>
              </a:rPr>
              <a:t>numba</a:t>
            </a:r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 import </a:t>
            </a:r>
            <a:r>
              <a:rPr lang="en-US" sz="1100" err="1">
                <a:solidFill>
                  <a:schemeClr val="bg1"/>
                </a:solidFill>
                <a:latin typeface="Courier New"/>
                <a:cs typeface="Courier New"/>
              </a:rPr>
              <a:t>jit</a:t>
            </a:r>
            <a:endParaRPr lang="en-US" sz="1100">
              <a:solidFill>
                <a:schemeClr val="bg1"/>
              </a:solidFill>
              <a:latin typeface="Courier New"/>
              <a:cs typeface="Courier New"/>
            </a:endParaRPr>
          </a:p>
          <a:p>
            <a:pPr lvl="0"/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>
                <a:solidFill>
                  <a:srgbClr val="FF0000"/>
                </a:solidFill>
                <a:latin typeface="Courier New"/>
                <a:cs typeface="Courier New"/>
              </a:rPr>
              <a:t>@jit</a:t>
            </a:r>
          </a:p>
          <a:p>
            <a:pPr lvl="0"/>
            <a:r>
              <a:rPr lang="en-US" sz="1100">
                <a:solidFill>
                  <a:srgbClr val="FF0000"/>
                </a:solidFill>
                <a:latin typeface="Courier New"/>
                <a:cs typeface="Courier New"/>
              </a:rPr>
              <a:t>def Add(a, b, c):</a:t>
            </a:r>
          </a:p>
          <a:p>
            <a:r>
              <a:rPr lang="en-US" sz="1100">
                <a:solidFill>
                  <a:srgbClr val="FF0000"/>
                </a:solidFill>
                <a:latin typeface="Courier New"/>
                <a:cs typeface="Courier New"/>
              </a:rPr>
              <a:t>    </a:t>
            </a:r>
            <a:r>
              <a:rPr lang="en-US" sz="1100" err="1">
                <a:solidFill>
                  <a:srgbClr val="FF0000"/>
                </a:solidFill>
                <a:latin typeface="Courier New"/>
                <a:cs typeface="Courier New"/>
              </a:rPr>
              <a:t>max_length</a:t>
            </a:r>
            <a:r>
              <a:rPr lang="en-US" sz="1100">
                <a:solidFill>
                  <a:srgbClr val="FF0000"/>
                </a:solidFill>
                <a:latin typeface="Courier New"/>
                <a:cs typeface="Courier New"/>
              </a:rPr>
              <a:t> = </a:t>
            </a:r>
            <a:r>
              <a:rPr lang="en-US" sz="1100" err="1">
                <a:solidFill>
                  <a:srgbClr val="FF0000"/>
                </a:solidFill>
                <a:latin typeface="Courier New"/>
                <a:cs typeface="Courier New"/>
              </a:rPr>
              <a:t>len</a:t>
            </a:r>
            <a:r>
              <a:rPr lang="en-US" sz="1100">
                <a:solidFill>
                  <a:srgbClr val="FF0000"/>
                </a:solidFill>
                <a:latin typeface="Courier New"/>
                <a:cs typeface="Courier New"/>
              </a:rPr>
              <a:t>(a)</a:t>
            </a:r>
          </a:p>
          <a:p>
            <a:r>
              <a:rPr lang="en-US" sz="1100">
                <a:solidFill>
                  <a:srgbClr val="FF0000"/>
                </a:solidFill>
                <a:latin typeface="Courier New"/>
                <a:cs typeface="Courier New"/>
              </a:rPr>
              <a:t>    for </a:t>
            </a:r>
            <a:r>
              <a:rPr lang="en-US" sz="1100" err="1">
                <a:solidFill>
                  <a:srgbClr val="FF0000"/>
                </a:solidFill>
                <a:latin typeface="Courier New"/>
                <a:cs typeface="Courier New"/>
              </a:rPr>
              <a:t>i</a:t>
            </a:r>
            <a:r>
              <a:rPr lang="en-US" sz="1100">
                <a:solidFill>
                  <a:srgbClr val="FF0000"/>
                </a:solidFill>
                <a:latin typeface="Courier New"/>
                <a:cs typeface="Courier New"/>
              </a:rPr>
              <a:t> in range(0, </a:t>
            </a:r>
            <a:r>
              <a:rPr lang="en-US" sz="1100" err="1">
                <a:solidFill>
                  <a:srgbClr val="FF0000"/>
                </a:solidFill>
                <a:latin typeface="Courier New"/>
                <a:cs typeface="Courier New"/>
              </a:rPr>
              <a:t>max_length</a:t>
            </a:r>
            <a:r>
              <a:rPr lang="en-US" sz="1100">
                <a:solidFill>
                  <a:srgbClr val="FF0000"/>
                </a:solidFill>
                <a:latin typeface="Courier New"/>
                <a:cs typeface="Courier New"/>
              </a:rPr>
              <a:t>):</a:t>
            </a:r>
          </a:p>
          <a:p>
            <a:r>
              <a:rPr lang="en-US" sz="1100">
                <a:solidFill>
                  <a:srgbClr val="FF0000"/>
                </a:solidFill>
                <a:latin typeface="Courier New"/>
                <a:cs typeface="Courier New"/>
              </a:rPr>
              <a:t>        c[</a:t>
            </a:r>
            <a:r>
              <a:rPr lang="en-US" sz="1100" err="1">
                <a:solidFill>
                  <a:srgbClr val="FF0000"/>
                </a:solidFill>
                <a:latin typeface="Courier New"/>
                <a:cs typeface="Courier New"/>
              </a:rPr>
              <a:t>i</a:t>
            </a:r>
            <a:r>
              <a:rPr lang="en-US" sz="1100">
                <a:solidFill>
                  <a:srgbClr val="FF0000"/>
                </a:solidFill>
                <a:latin typeface="Courier New"/>
                <a:cs typeface="Courier New"/>
              </a:rPr>
              <a:t>] = a[</a:t>
            </a:r>
            <a:r>
              <a:rPr lang="en-US" sz="1100" err="1">
                <a:solidFill>
                  <a:srgbClr val="FF0000"/>
                </a:solidFill>
                <a:latin typeface="Courier New"/>
                <a:cs typeface="Courier New"/>
              </a:rPr>
              <a:t>i</a:t>
            </a:r>
            <a:r>
              <a:rPr lang="en-US" sz="1100">
                <a:solidFill>
                  <a:srgbClr val="FF0000"/>
                </a:solidFill>
                <a:latin typeface="Courier New"/>
                <a:cs typeface="Courier New"/>
              </a:rPr>
              <a:t>] + b[</a:t>
            </a:r>
            <a:r>
              <a:rPr lang="en-US" sz="1100" err="1">
                <a:solidFill>
                  <a:srgbClr val="FF0000"/>
                </a:solidFill>
                <a:latin typeface="Courier New"/>
                <a:cs typeface="Courier New"/>
              </a:rPr>
              <a:t>i</a:t>
            </a:r>
            <a:r>
              <a:rPr lang="en-US" sz="1100">
                <a:solidFill>
                  <a:srgbClr val="FF0000"/>
                </a:solidFill>
                <a:latin typeface="Courier New"/>
                <a:cs typeface="Courier New"/>
              </a:rPr>
              <a:t>]</a:t>
            </a:r>
          </a:p>
          <a:p>
            <a:r>
              <a:rPr lang="en-US" sz="1100">
                <a:solidFill>
                  <a:srgbClr val="FF0000"/>
                </a:solidFill>
                <a:latin typeface="Courier New"/>
                <a:cs typeface="Courier New"/>
              </a:rPr>
              <a:t>    # end for</a:t>
            </a:r>
          </a:p>
          <a:p>
            <a:pPr lvl="0"/>
            <a:r>
              <a:rPr lang="en-US" sz="1100">
                <a:solidFill>
                  <a:srgbClr val="FF0000"/>
                </a:solidFill>
                <a:latin typeface="Courier New"/>
                <a:cs typeface="Courier New"/>
              </a:rPr>
              <a:t># end def</a:t>
            </a:r>
          </a:p>
          <a:p>
            <a:pPr lvl="0"/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# Initialize arrays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N = 100000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A = </a:t>
            </a:r>
            <a:r>
              <a:rPr lang="en-US" sz="1100" err="1">
                <a:solidFill>
                  <a:schemeClr val="bg1"/>
                </a:solidFill>
                <a:latin typeface="Courier New"/>
                <a:cs typeface="Courier New"/>
              </a:rPr>
              <a:t>np.ones</a:t>
            </a:r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(N, </a:t>
            </a:r>
            <a:r>
              <a:rPr lang="en-US" sz="1100" err="1">
                <a:solidFill>
                  <a:schemeClr val="bg1"/>
                </a:solidFill>
                <a:latin typeface="Courier New"/>
                <a:cs typeface="Courier New"/>
              </a:rPr>
              <a:t>dtype</a:t>
            </a:r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=np.float32)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B = </a:t>
            </a:r>
            <a:r>
              <a:rPr lang="en-US" sz="1100" err="1">
                <a:solidFill>
                  <a:schemeClr val="bg1"/>
                </a:solidFill>
                <a:latin typeface="Courier New"/>
                <a:cs typeface="Courier New"/>
              </a:rPr>
              <a:t>np.ones</a:t>
            </a:r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(</a:t>
            </a:r>
            <a:r>
              <a:rPr lang="en-US" sz="1100" err="1">
                <a:solidFill>
                  <a:schemeClr val="bg1"/>
                </a:solidFill>
                <a:latin typeface="Courier New"/>
                <a:cs typeface="Courier New"/>
              </a:rPr>
              <a:t>A.shape</a:t>
            </a:r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, </a:t>
            </a:r>
            <a:r>
              <a:rPr lang="en-US" sz="1100" err="1">
                <a:solidFill>
                  <a:schemeClr val="bg1"/>
                </a:solidFill>
                <a:latin typeface="Courier New"/>
                <a:cs typeface="Courier New"/>
              </a:rPr>
              <a:t>dtype</a:t>
            </a:r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=</a:t>
            </a:r>
            <a:r>
              <a:rPr lang="en-US" sz="1100" err="1">
                <a:solidFill>
                  <a:schemeClr val="bg1"/>
                </a:solidFill>
                <a:latin typeface="Courier New"/>
                <a:cs typeface="Courier New"/>
              </a:rPr>
              <a:t>A.dtype</a:t>
            </a:r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)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C = </a:t>
            </a:r>
            <a:r>
              <a:rPr lang="en-US" sz="1100" err="1">
                <a:solidFill>
                  <a:schemeClr val="bg1"/>
                </a:solidFill>
                <a:latin typeface="Courier New"/>
                <a:cs typeface="Courier New"/>
              </a:rPr>
              <a:t>np.empty_like</a:t>
            </a:r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(A, </a:t>
            </a:r>
            <a:r>
              <a:rPr lang="en-US" sz="1100" err="1">
                <a:solidFill>
                  <a:schemeClr val="bg1"/>
                </a:solidFill>
                <a:latin typeface="Courier New"/>
                <a:cs typeface="Courier New"/>
              </a:rPr>
              <a:t>dtype</a:t>
            </a:r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=</a:t>
            </a:r>
            <a:r>
              <a:rPr lang="en-US" sz="1100" err="1">
                <a:solidFill>
                  <a:schemeClr val="bg1"/>
                </a:solidFill>
                <a:latin typeface="Courier New"/>
                <a:cs typeface="Courier New"/>
              </a:rPr>
              <a:t>A.dtype</a:t>
            </a:r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)</a:t>
            </a:r>
          </a:p>
          <a:p>
            <a:pPr lvl="0"/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# Add arrays on CPU</a:t>
            </a:r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 err="1">
                <a:solidFill>
                  <a:schemeClr val="bg1"/>
                </a:solidFill>
                <a:latin typeface="Courier New"/>
                <a:cs typeface="Courier New"/>
              </a:rPr>
              <a:t>start_time</a:t>
            </a:r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 = </a:t>
            </a:r>
            <a:r>
              <a:rPr lang="en-US" sz="1100" err="1">
                <a:solidFill>
                  <a:schemeClr val="bg1"/>
                </a:solidFill>
                <a:latin typeface="Courier New"/>
                <a:cs typeface="Courier New"/>
              </a:rPr>
              <a:t>perf_counter</a:t>
            </a:r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( )</a:t>
            </a:r>
          </a:p>
          <a:p>
            <a:pPr lvl="0"/>
            <a:r>
              <a:rPr lang="en-US" sz="1100">
                <a:solidFill>
                  <a:srgbClr val="FF0000"/>
                </a:solidFill>
                <a:latin typeface="Courier New"/>
                <a:cs typeface="Courier New"/>
              </a:rPr>
              <a:t>Add(A, B, C)</a:t>
            </a:r>
          </a:p>
          <a:p>
            <a:pPr lvl="0"/>
            <a:r>
              <a:rPr lang="en-US" sz="1100" err="1">
                <a:solidFill>
                  <a:schemeClr val="bg1"/>
                </a:solidFill>
                <a:latin typeface="Courier New"/>
                <a:cs typeface="Courier New"/>
              </a:rPr>
              <a:t>stop_time</a:t>
            </a:r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 = </a:t>
            </a:r>
            <a:r>
              <a:rPr lang="en-US" sz="1100" err="1">
                <a:solidFill>
                  <a:schemeClr val="bg1"/>
                </a:solidFill>
                <a:latin typeface="Courier New"/>
                <a:cs typeface="Courier New"/>
              </a:rPr>
              <a:t>perf_counter</a:t>
            </a:r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( )</a:t>
            </a:r>
          </a:p>
          <a:p>
            <a:pPr lvl="0"/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print(C)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print('')</a:t>
            </a:r>
          </a:p>
          <a:p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print('    Elapsed wall clock time = %g seconds.' % (</a:t>
            </a:r>
            <a:r>
              <a:rPr lang="en-US" sz="1100" err="1">
                <a:solidFill>
                  <a:schemeClr val="bg1"/>
                </a:solidFill>
                <a:latin typeface="Courier New"/>
                <a:cs typeface="Courier New"/>
              </a:rPr>
              <a:t>stop_time</a:t>
            </a:r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 - </a:t>
            </a:r>
            <a:r>
              <a:rPr lang="en-US" sz="1100" err="1">
                <a:solidFill>
                  <a:schemeClr val="bg1"/>
                </a:solidFill>
                <a:latin typeface="Courier New"/>
                <a:cs typeface="Courier New"/>
              </a:rPr>
              <a:t>start_time</a:t>
            </a:r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) )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/>
                <a:cs typeface="Courier New"/>
              </a:rPr>
              <a:t>print('')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A39D369-9FCA-4967-A8F0-9150F768ECF6}"/>
              </a:ext>
            </a:extLst>
          </p:cNvPr>
          <p:cNvSpPr txBox="1">
            <a:spLocks/>
          </p:cNvSpPr>
          <p:nvPr/>
        </p:nvSpPr>
        <p:spPr bwMode="auto">
          <a:xfrm>
            <a:off x="6983427" y="1416569"/>
            <a:ext cx="3989373" cy="4467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What if we use loops in our compiled function?</a:t>
            </a:r>
          </a:p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kern="0">
                <a:latin typeface="Trebuchet MS"/>
              </a:rPr>
              <a:t>@jit is more general than @vectorize, and can work on many more types of calulcations</a:t>
            </a:r>
          </a:p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kern="0">
                <a:latin typeface="Trebuchet MS"/>
              </a:rPr>
              <a:t>Why not stick with @jit?</a:t>
            </a:r>
          </a:p>
          <a:p>
            <a:pPr marL="914400" lvl="1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kern="0">
                <a:latin typeface="Trebuchet MS"/>
                <a:ea typeface="MS PGothic"/>
              </a:rPr>
              <a:t>Numpy ufuncs inherit reduction, accumulation, broadcasting</a:t>
            </a:r>
            <a:endParaRPr lang="en-US" sz="1600" kern="0">
              <a:latin typeface="Trebuchet MS"/>
            </a:endParaRPr>
          </a:p>
          <a:p>
            <a:pPr marL="914400" lvl="1" defTabSz="914400">
              <a:spcBef>
                <a:spcPts val="400"/>
              </a:spcBef>
              <a:spcAft>
                <a:spcPts val="400"/>
              </a:spcAft>
            </a:pPr>
            <a:endParaRPr lang="en-US" sz="1600" kern="0">
              <a:latin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BF5368-771A-4A3D-9F3F-B2B2D1FE13B0}"/>
              </a:ext>
            </a:extLst>
          </p:cNvPr>
          <p:cNvSpPr txBox="1"/>
          <p:nvPr/>
        </p:nvSpPr>
        <p:spPr>
          <a:xfrm>
            <a:off x="5850287" y="1378314"/>
            <a:ext cx="898003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1.2.9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67463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85EB1-1EA0-40C6-84E1-45554B174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CPU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70879-B475-42CB-BE1B-373387B84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Compilation can give us some pretty great performance improvements</a:t>
            </a:r>
            <a:endParaRPr lang="en-US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err="1">
                <a:latin typeface="Trebuchet MS"/>
              </a:rPr>
              <a:t>Numba</a:t>
            </a:r>
            <a:r>
              <a:rPr lang="en-US" sz="1800">
                <a:latin typeface="Trebuchet MS"/>
              </a:rPr>
              <a:t> can target a single core or parallelize across all cores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Using all cores may not produce faster code, but not because of </a:t>
            </a:r>
            <a:r>
              <a:rPr lang="en-US" sz="1600" err="1">
                <a:latin typeface="Trebuchet MS"/>
              </a:rPr>
              <a:t>Numba</a:t>
            </a:r>
            <a:endParaRPr lang="en-US" sz="1600">
              <a:latin typeface="Trebuchet MS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The @jit decorator is a good place to start using </a:t>
            </a:r>
            <a:r>
              <a:rPr lang="en-US" sz="1800" err="1">
                <a:latin typeface="Trebuchet MS"/>
              </a:rPr>
              <a:t>Numba</a:t>
            </a:r>
            <a:endParaRPr lang="en-US" sz="1800">
              <a:latin typeface="Trebuchet MS"/>
            </a:endParaRP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Limited to CPUs only </a:t>
            </a:r>
            <a:r>
              <a:rPr lang="en-US" sz="1600">
                <a:sym typeface="Wingdings" panose="05000000000000000000" pitchFamily="2" charset="2"/>
              </a:rPr>
              <a:t></a:t>
            </a:r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E645D-6F38-4E0C-933B-518508B258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31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85EB1-1EA0-40C6-84E1-45554B174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CPU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70879-B475-42CB-BE1B-373387B84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@vectorize  is a decorator for handling arrays but writing Python code as if it were operating on scalars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Data is returned like C code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A type signature is optional (pay attention to the </a:t>
            </a:r>
            <a:r>
              <a:rPr lang="en-US" sz="1600" err="1">
                <a:latin typeface="Trebuchet MS"/>
              </a:rPr>
              <a:t>Numba</a:t>
            </a:r>
            <a:r>
              <a:rPr lang="en-US" sz="1600">
                <a:latin typeface="Trebuchet MS"/>
              </a:rPr>
              <a:t> compilers – this can explain performance differences)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You can write a type signature for each input data type you expect to use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Numba can compile Python+CUDA code (</a:t>
            </a:r>
            <a:r>
              <a:rPr lang="en-US" sz="1800" b="1" u="sng">
                <a:latin typeface="Trebuchet MS"/>
              </a:rPr>
              <a:t>you don’t have to learn CUDA</a:t>
            </a:r>
            <a:r>
              <a:rPr lang="en-US" sz="1800">
                <a:latin typeface="Trebuchet MS"/>
              </a:rPr>
              <a:t>!)</a:t>
            </a:r>
          </a:p>
          <a:p>
            <a:pPr marL="914400" lvl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Bring on GPUs!!!</a:t>
            </a:r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E645D-6F38-4E0C-933B-518508B258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34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C7A3B28-8488-437C-BACF-3222BCFD93F2}"/>
              </a:ext>
            </a:extLst>
          </p:cNvPr>
          <p:cNvSpPr txBox="1">
            <a:spLocks/>
          </p:cNvSpPr>
          <p:nvPr/>
        </p:nvSpPr>
        <p:spPr>
          <a:xfrm>
            <a:off x="3767959" y="2802561"/>
            <a:ext cx="6983167" cy="1364705"/>
          </a:xfrm>
          <a:prstGeom prst="rect">
            <a:avLst/>
          </a:prstGeom>
        </p:spPr>
        <p:txBody>
          <a:bodyPr/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4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defTabSz="914400"/>
            <a:r>
              <a:rPr lang="en-US" sz="3200" b="1" kern="0">
                <a:solidFill>
                  <a:schemeClr val="tx1"/>
                </a:solidFill>
              </a:rPr>
              <a:t>Example 1:</a:t>
            </a:r>
          </a:p>
          <a:p>
            <a:pPr defTabSz="914400"/>
            <a:r>
              <a:rPr lang="en-US" sz="3200" b="1" kern="0">
                <a:solidFill>
                  <a:schemeClr val="tx1"/>
                </a:solidFill>
              </a:rPr>
              <a:t>Simple Python Example for GPU</a:t>
            </a:r>
          </a:p>
        </p:txBody>
      </p:sp>
    </p:spTree>
    <p:extLst>
      <p:ext uri="{BB962C8B-B14F-4D97-AF65-F5344CB8AC3E}">
        <p14:creationId xmlns:p14="http://schemas.microsoft.com/office/powerpoint/2010/main" val="15970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85EB1-1EA0-40C6-84E1-45554B174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GPU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70879-B475-42CB-BE1B-373387B84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Trebuchet MS"/>
              </a:rPr>
              <a:t>Numba</a:t>
            </a:r>
            <a:r>
              <a:rPr lang="en-US" sz="1800" dirty="0">
                <a:latin typeface="Trebuchet MS"/>
              </a:rPr>
              <a:t> can compile for NVIDIA GPUs!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Can use the @vectorize decorator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Just use target=‘</a:t>
            </a:r>
            <a:r>
              <a:rPr lang="en-US" sz="1600" dirty="0" err="1">
                <a:latin typeface="Trebuchet MS"/>
              </a:rPr>
              <a:t>cuda</a:t>
            </a:r>
            <a:r>
              <a:rPr lang="en-US" sz="1600" dirty="0">
                <a:latin typeface="Trebuchet MS"/>
              </a:rPr>
              <a:t>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Trebuchet MS"/>
              </a:rPr>
              <a:t>Numba</a:t>
            </a:r>
            <a:r>
              <a:rPr lang="en-US" sz="1800" dirty="0">
                <a:latin typeface="Trebuchet MS"/>
              </a:rPr>
              <a:t> cannot handle all Python functions on the GPU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Can make writing functions for the GPU easier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You can dive deep and make the function code look more like CUDA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Need to understand more about CUDA programming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  <a:hlinkClick r:id="rId2"/>
              </a:rPr>
              <a:t>https://numba.pydata.org/numba-doc/dev/cuda/kernels.html</a:t>
            </a:r>
            <a:endParaRPr lang="en-US" sz="1600" dirty="0">
              <a:hlinkClick r:id="rId2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E645D-6F38-4E0C-933B-518508B258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C7344A67-0B19-4F54-B8B6-155BC1CA6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230" y="2034176"/>
            <a:ext cx="3813717" cy="199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0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85EB1-1EA0-40C6-84E1-45554B174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Allowed Numba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70879-B475-42CB-BE1B-373387B84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Allowed statements/functions: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Courier New"/>
                <a:cs typeface="Courier New"/>
              </a:rPr>
              <a:t>if/</a:t>
            </a:r>
            <a:r>
              <a:rPr lang="en-US" sz="1600" err="1">
                <a:latin typeface="Courier New"/>
                <a:cs typeface="Courier New"/>
              </a:rPr>
              <a:t>elif</a:t>
            </a:r>
            <a:r>
              <a:rPr lang="en-US" sz="1600">
                <a:latin typeface="Courier New"/>
                <a:cs typeface="Courier New"/>
              </a:rPr>
              <a:t>/else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Courier New"/>
                <a:cs typeface="Courier New"/>
              </a:rPr>
              <a:t>while</a:t>
            </a:r>
            <a:r>
              <a:rPr lang="en-US" sz="1600">
                <a:latin typeface="Trebuchet MS"/>
              </a:rPr>
              <a:t> and </a:t>
            </a:r>
            <a:r>
              <a:rPr lang="en-US" sz="1600">
                <a:latin typeface="Courier New"/>
                <a:cs typeface="Courier New"/>
              </a:rPr>
              <a:t>for</a:t>
            </a:r>
            <a:r>
              <a:rPr lang="en-US" sz="1600">
                <a:latin typeface="Trebuchet MS"/>
              </a:rPr>
              <a:t> loops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Basic math operators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Selected functions from the math and </a:t>
            </a:r>
            <a:r>
              <a:rPr lang="en-US" sz="1600" err="1">
                <a:latin typeface="Trebuchet MS"/>
              </a:rPr>
              <a:t>cmath</a:t>
            </a:r>
            <a:r>
              <a:rPr lang="en-US" sz="1600">
                <a:latin typeface="Trebuchet MS"/>
              </a:rPr>
              <a:t> modules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Tuples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int, float, complex, bool, None, tuple</a:t>
            </a:r>
            <a:endParaRPr lang="en-US" sz="16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  <a:hlinkClick r:id="rId2"/>
              </a:rPr>
              <a:t>http://numba.pydata.org/numba-doc/latest/cuda/cudapysupported.html</a:t>
            </a:r>
            <a:r>
              <a:rPr lang="en-US" sz="1800">
                <a:latin typeface="Trebuchet MS"/>
              </a:rPr>
              <a:t> </a:t>
            </a:r>
            <a:endParaRPr lang="en-US" sz="18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E645D-6F38-4E0C-933B-518508B258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(WARNING: It’s not everything)</a:t>
            </a:r>
          </a:p>
        </p:txBody>
      </p:sp>
    </p:spTree>
    <p:extLst>
      <p:ext uri="{BB962C8B-B14F-4D97-AF65-F5344CB8AC3E}">
        <p14:creationId xmlns:p14="http://schemas.microsoft.com/office/powerpoint/2010/main" val="232622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64C6-5F76-4AE2-BA49-B58ECEA8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@Vectorize NV GPU Target Example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ECC6877-325C-403F-A7D2-9CAF369C4FEA}"/>
              </a:ext>
            </a:extLst>
          </p:cNvPr>
          <p:cNvSpPr/>
          <p:nvPr/>
        </p:nvSpPr>
        <p:spPr>
          <a:xfrm>
            <a:off x="221811" y="1280830"/>
            <a:ext cx="6500430" cy="4677037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vectorize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@vectorize(['float32(float32, float32)'], target='</a:t>
            </a:r>
            <a:r>
              <a:rPr lang="en-US" sz="12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cuda</a:t>
            </a:r>
            <a:r>
              <a:rPr lang="en-US" sz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Add(a, b):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a + b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Initialize arrays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= 100000000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A.shape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np.empty_like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arrays on CPU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Add(A, B)</a:t>
            </a:r>
          </a:p>
          <a:p>
            <a:pPr lvl="0"/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print(C)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2456002-AB85-4051-AD56-36B05BC742F3}"/>
              </a:ext>
            </a:extLst>
          </p:cNvPr>
          <p:cNvSpPr txBox="1">
            <a:spLocks/>
          </p:cNvSpPr>
          <p:nvPr/>
        </p:nvSpPr>
        <p:spPr bwMode="auto">
          <a:xfrm>
            <a:off x="6983427" y="1416569"/>
            <a:ext cx="3989373" cy="4467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kern="0"/>
              <a:t>Reminder of “targets” for vectorize</a:t>
            </a:r>
          </a:p>
          <a:p>
            <a:pPr marL="914400" lvl="1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kern="0"/>
              <a:t>Target=‘</a:t>
            </a:r>
            <a:r>
              <a:rPr lang="en-US" sz="1400" kern="0" err="1"/>
              <a:t>cpu</a:t>
            </a:r>
            <a:r>
              <a:rPr lang="en-US" sz="1400" kern="0"/>
              <a:t>’   Single-threaded CPU</a:t>
            </a:r>
          </a:p>
          <a:p>
            <a:pPr marL="914400" lvl="1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kern="0"/>
              <a:t>Target=‘parallel’   Multi-core CPU</a:t>
            </a:r>
          </a:p>
          <a:p>
            <a:pPr marL="914400" lvl="1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kern="0"/>
              <a:t>Target=‘</a:t>
            </a:r>
            <a:r>
              <a:rPr lang="en-US" sz="1400" kern="0" err="1"/>
              <a:t>cuda</a:t>
            </a:r>
            <a:r>
              <a:rPr lang="en-US" sz="1400" kern="0"/>
              <a:t>’     NVIDIA GPU</a:t>
            </a:r>
          </a:p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kern="0"/>
              <a:t>This example targets the NVIDIA GPU</a:t>
            </a:r>
          </a:p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kern="0"/>
              <a:t>Simplest way to compile functions that run on the GPU</a:t>
            </a:r>
          </a:p>
          <a:p>
            <a:pPr marL="914400" lvl="1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kern="0"/>
              <a:t>Everything stays as </a:t>
            </a:r>
            <a:r>
              <a:rPr lang="en-US" sz="1400" kern="0" err="1"/>
              <a:t>Numpy</a:t>
            </a:r>
            <a:r>
              <a:rPr lang="en-US" sz="1400" kern="0"/>
              <a:t> arrays or scalars</a:t>
            </a:r>
          </a:p>
          <a:p>
            <a:pPr marL="914400" lvl="1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kern="0"/>
              <a:t>Python code stays the same (make sure you only have one return variable)</a:t>
            </a:r>
          </a:p>
          <a:p>
            <a:pPr marL="914400" lvl="1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1400" kern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ECE983-894E-4655-816A-1FEBEEDE8688}"/>
              </a:ext>
            </a:extLst>
          </p:cNvPr>
          <p:cNvSpPr txBox="1"/>
          <p:nvPr/>
        </p:nvSpPr>
        <p:spPr>
          <a:xfrm>
            <a:off x="5823039" y="1383799"/>
            <a:ext cx="898003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1.3.1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73685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834A9-8B15-47AE-9D3E-588D3DF72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happened?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BB3FB-D16E-42FD-A7B0-C0303D01E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Compiled a CUDA kernel when first 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Allocated GPU memory for the input(s) and the output (one return variable is allowed)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/>
              <a:t>Also any intermediate variables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Copied the input data to the GPU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Executed the CUDA kernel with the correct kernel dimensions given the input sizes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Copied the results back from the GPU to the CPU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Returned the result as a NumPy object on the host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D9F014-0202-4D02-A936-DD0C16DAC6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25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834A9-8B15-47AE-9D3E-588D3DF72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@</a:t>
            </a:r>
            <a:r>
              <a:rPr lang="en-US" err="1"/>
              <a:t>cuda.jit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BB3FB-D16E-42FD-A7B0-C0303D01E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Trebuchet MS"/>
              </a:rPr>
              <a:t>You might be tempted to use this decorator right away – be careful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You must explicitly write loops</a:t>
            </a:r>
          </a:p>
          <a:p>
            <a:pPr marL="1431925" lvl="2" indent="-342900">
              <a:buFont typeface="Arial" panose="020B0604020202020204" pitchFamily="34" charset="0"/>
              <a:buChar char="•"/>
            </a:pPr>
            <a:r>
              <a:rPr lang="en-US" sz="1700">
                <a:latin typeface="Trebuchet MS"/>
              </a:rPr>
              <a:t>Everything passed in/out of the function is a NumPy array – even scalars</a:t>
            </a:r>
          </a:p>
          <a:p>
            <a:pPr marL="1431925" lvl="2" indent="-342900">
              <a:buFont typeface="Arial" panose="020B0604020202020204" pitchFamily="34" charset="0"/>
              <a:buChar char="•"/>
            </a:pPr>
            <a:r>
              <a:rPr lang="en-US" sz="1700">
                <a:latin typeface="Trebuchet MS"/>
              </a:rPr>
              <a:t>Can still define local scalars in the function (e.g. loop counters)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Trebuchet MS"/>
              </a:rPr>
              <a:t>A bit more work than @vectorize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Trebuchet MS"/>
              </a:rPr>
              <a:t>Can simply use </a:t>
            </a:r>
            <a:r>
              <a:rPr lang="en-US" sz="2000">
                <a:latin typeface="Courier New"/>
                <a:cs typeface="Courier New"/>
              </a:rPr>
              <a:t>@cuda.jit</a:t>
            </a:r>
            <a:r>
              <a:rPr lang="en-US" sz="2000">
                <a:latin typeface="Trebuchet MS"/>
              </a:rPr>
              <a:t> or write CUDA kernels in 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Trebuchet MS"/>
              </a:rPr>
              <a:t>For today, we’ll just use </a:t>
            </a:r>
            <a:r>
              <a:rPr lang="en-US" sz="2000">
                <a:latin typeface="Courier New"/>
                <a:cs typeface="Courier New"/>
              </a:rPr>
              <a:t>@cuda.jit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D9F014-0202-4D02-A936-DD0C16DAC6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32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64C6-5F76-4AE2-BA49-B58ECEA89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5484"/>
            <a:ext cx="9976104" cy="590931"/>
          </a:xfrm>
        </p:spPr>
        <p:txBody>
          <a:bodyPr/>
          <a:lstStyle/>
          <a:p>
            <a:r>
              <a:rPr lang="en-US"/>
              <a:t>@</a:t>
            </a:r>
            <a:r>
              <a:rPr lang="en-US" err="1"/>
              <a:t>cuda.jit</a:t>
            </a:r>
            <a:r>
              <a:rPr lang="en-US"/>
              <a:t> example 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ECC6877-325C-403F-A7D2-9CAF369C4FEA}"/>
              </a:ext>
            </a:extLst>
          </p:cNvPr>
          <p:cNvSpPr/>
          <p:nvPr/>
        </p:nvSpPr>
        <p:spPr>
          <a:xfrm>
            <a:off x="221811" y="694267"/>
            <a:ext cx="6500430" cy="5477933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cuda</a:t>
            </a:r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1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cuda.jit</a:t>
            </a:r>
            <a:endParaRPr lang="en-US" sz="110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Add(a, b, c):</a:t>
            </a:r>
          </a:p>
          <a:p>
            <a:pPr lvl="0"/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max_length</a:t>
            </a:r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  <a:p>
            <a:pPr lvl="0"/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</a:t>
            </a:r>
            <a:r>
              <a:rPr lang="en-US" sz="11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range(0, </a:t>
            </a:r>
            <a:r>
              <a:rPr lang="en-US" sz="11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max_length</a:t>
            </a:r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c[</a:t>
            </a:r>
            <a:r>
              <a:rPr lang="en-US" sz="11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a[</a:t>
            </a:r>
            <a:r>
              <a:rPr lang="en-US" sz="11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+ b[</a:t>
            </a:r>
            <a:r>
              <a:rPr lang="en-US" sz="11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0"/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end for</a:t>
            </a:r>
          </a:p>
          <a:p>
            <a:pPr lvl="0"/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Initialize arrays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= 100000</a:t>
            </a:r>
          </a:p>
          <a:p>
            <a:pPr lvl="0"/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sz="11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(N, </a:t>
            </a:r>
            <a:r>
              <a:rPr lang="en-US" sz="11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=np.float32)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A.shape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np.empty_like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A.dtype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arrays on GPU</a:t>
            </a:r>
          </a:p>
          <a:p>
            <a:pPr lvl="0"/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1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Add(A, B, C)</a:t>
            </a:r>
          </a:p>
          <a:p>
            <a:pPr lvl="0"/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print(C)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2456002-AB85-4051-AD56-36B05BC742F3}"/>
              </a:ext>
            </a:extLst>
          </p:cNvPr>
          <p:cNvSpPr txBox="1">
            <a:spLocks/>
          </p:cNvSpPr>
          <p:nvPr/>
        </p:nvSpPr>
        <p:spPr bwMode="auto">
          <a:xfrm>
            <a:off x="6983427" y="829733"/>
            <a:ext cx="3989373" cy="5053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kern="0">
                <a:latin typeface="Trebuchet MS"/>
              </a:rPr>
              <a:t>Gets you closer to “CUDA” coding</a:t>
            </a:r>
          </a:p>
          <a:p>
            <a:pPr marL="914400" lvl="1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kern="0">
                <a:latin typeface="Trebuchet MS"/>
                <a:ea typeface="MS PGothic"/>
              </a:rPr>
              <a:t>More flexibility</a:t>
            </a:r>
          </a:p>
          <a:p>
            <a:pPr marL="914400" lvl="1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kern="0">
                <a:latin typeface="Trebuchet MS"/>
                <a:ea typeface="MS PGothic"/>
              </a:rPr>
              <a:t>Theoretically better performance</a:t>
            </a:r>
          </a:p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kern="0">
                <a:latin typeface="Trebuchet MS"/>
              </a:rPr>
              <a:t>Some code changes are required</a:t>
            </a:r>
          </a:p>
          <a:p>
            <a:pPr marL="914400" lvl="1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kern="0">
                <a:latin typeface="Trebuchet MS"/>
                <a:ea typeface="MS PGothic"/>
              </a:rPr>
              <a:t>Everything needs to be a </a:t>
            </a:r>
            <a:r>
              <a:rPr lang="en-US" sz="1600" kern="0" err="1">
                <a:latin typeface="Trebuchet MS"/>
                <a:ea typeface="MS PGothic"/>
              </a:rPr>
              <a:t>Numpy</a:t>
            </a:r>
            <a:r>
              <a:rPr lang="en-US" sz="1600" kern="0">
                <a:latin typeface="Trebuchet MS"/>
                <a:ea typeface="MS PGothic"/>
              </a:rPr>
              <a:t> variable</a:t>
            </a:r>
          </a:p>
          <a:p>
            <a:pPr marL="914400" lvl="1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kern="0">
                <a:latin typeface="Trebuchet MS"/>
                <a:ea typeface="MS PGothic"/>
              </a:rPr>
              <a:t>Scalars are ndarrays of size 1</a:t>
            </a:r>
          </a:p>
          <a:p>
            <a:pPr marL="914400" lvl="1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kern="0">
                <a:latin typeface="Trebuchet MS"/>
                <a:ea typeface="MS PGothic"/>
              </a:rPr>
              <a:t>“Return” variables are part of function call (like C code)</a:t>
            </a:r>
          </a:p>
          <a:p>
            <a:pPr marL="342900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kern="0">
                <a:latin typeface="Trebuchet MS"/>
              </a:rPr>
              <a:t>Data is passed through the function (as often seen in C, Fortran codes)</a:t>
            </a:r>
          </a:p>
          <a:p>
            <a:pPr marL="914400" lvl="1" indent="-34290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1600" kern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5B20A8-DCAA-45F5-962D-8BE28C4AC838}"/>
              </a:ext>
            </a:extLst>
          </p:cNvPr>
          <p:cNvSpPr txBox="1"/>
          <p:nvPr/>
        </p:nvSpPr>
        <p:spPr>
          <a:xfrm>
            <a:off x="5796951" y="738697"/>
            <a:ext cx="898003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1.3.2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33864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00BDF1-9806-4FA8-BEB8-0EFDC1A3CEF3}"/>
              </a:ext>
            </a:extLst>
          </p:cNvPr>
          <p:cNvSpPr txBox="1"/>
          <p:nvPr/>
        </p:nvSpPr>
        <p:spPr>
          <a:xfrm>
            <a:off x="3820706" y="1841198"/>
            <a:ext cx="6116546" cy="275152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endParaRPr lang="en-US" sz="2400" b="1" dirty="0"/>
          </a:p>
          <a:p>
            <a:pPr>
              <a:lnSpc>
                <a:spcPct val="90000"/>
              </a:lnSpc>
            </a:pPr>
            <a:r>
              <a:rPr lang="en-US" sz="2400" dirty="0"/>
              <a:t>GPU Programming questions?</a:t>
            </a:r>
          </a:p>
          <a:p>
            <a:pPr>
              <a:lnSpc>
                <a:spcPct val="90000"/>
              </a:lnSpc>
            </a:pPr>
            <a:r>
              <a:rPr lang="en-US" sz="2400" b="1" dirty="0">
                <a:hlinkClick r:id="rId2"/>
              </a:rPr>
              <a:t>kkeipert@nvidia.com</a:t>
            </a:r>
            <a:endParaRPr lang="en-US" sz="2400" b="1" dirty="0"/>
          </a:p>
          <a:p>
            <a:pPr>
              <a:lnSpc>
                <a:spcPct val="90000"/>
              </a:lnSpc>
            </a:pPr>
            <a:endParaRPr lang="en-US" sz="2400" b="1" dirty="0"/>
          </a:p>
          <a:p>
            <a:pPr>
              <a:lnSpc>
                <a:spcPct val="90000"/>
              </a:lnSpc>
            </a:pPr>
            <a:r>
              <a:rPr lang="en-US" sz="2400" i="1" dirty="0"/>
              <a:t>Python GPU Programming </a:t>
            </a:r>
          </a:p>
          <a:p>
            <a:pPr>
              <a:lnSpc>
                <a:spcPct val="90000"/>
              </a:lnSpc>
            </a:pPr>
            <a:r>
              <a:rPr lang="en-US" sz="2400" i="1" dirty="0"/>
              <a:t>CUDA C/C++/Fortran</a:t>
            </a:r>
          </a:p>
          <a:p>
            <a:pPr>
              <a:lnSpc>
                <a:spcPct val="90000"/>
              </a:lnSpc>
            </a:pPr>
            <a:r>
              <a:rPr lang="en-US" sz="2400" i="1" dirty="0"/>
              <a:t>GPU Porting Strategy</a:t>
            </a:r>
          </a:p>
          <a:p>
            <a:pPr>
              <a:lnSpc>
                <a:spcPct val="90000"/>
              </a:lnSpc>
            </a:pPr>
            <a:r>
              <a:rPr lang="en-US" sz="2400" i="1" dirty="0">
                <a:ea typeface="+mn-lt"/>
                <a:cs typeface="+mn-lt"/>
              </a:rPr>
              <a:t>Performance Profiling and Developer Tools</a:t>
            </a:r>
            <a:endParaRPr lang="en-US" sz="24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2048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AE1BB-224A-4D60-9412-588AE89E6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@</a:t>
            </a:r>
            <a:r>
              <a:rPr lang="en-US" err="1"/>
              <a:t>Cuda.jit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067A0-5162-4F3B-B9DA-FCF36E2A8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628" y="1339806"/>
            <a:ext cx="9981855" cy="4316234"/>
          </a:xfrm>
        </p:spPr>
        <p:txBody>
          <a:bodyPr/>
          <a:lstStyle/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Trebuchet MS"/>
              </a:rPr>
              <a:t>@cuda.jit takes you closer to CUDA coding</a:t>
            </a:r>
          </a:p>
          <a:p>
            <a:pPr marL="914400" lvl="1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More flexibility</a:t>
            </a:r>
          </a:p>
          <a:p>
            <a:pPr marL="914400" lvl="1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Theoretically more performance</a:t>
            </a:r>
          </a:p>
          <a:p>
            <a:pPr marL="914400" lvl="1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1800">
              <a:latin typeface="Trebuchet MS"/>
            </a:endParaRP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Trebuchet MS"/>
              </a:rPr>
              <a:t>Can control kernel launch (grid, blocks, threads)</a:t>
            </a:r>
          </a:p>
          <a:p>
            <a:pPr marL="914400" lvl="1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numba.cuda.threadIdx, numba.cuda.blockDim ...</a:t>
            </a: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Trebuchet MS"/>
              </a:rPr>
              <a:t>Thread placement</a:t>
            </a: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Trebuchet MS"/>
              </a:rPr>
              <a:t>Memory Management</a:t>
            </a:r>
          </a:p>
          <a:p>
            <a:pPr marL="914400" lvl="1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Three types of GPU memory:</a:t>
            </a:r>
          </a:p>
          <a:p>
            <a:pPr marL="1431925" lvl="2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Global device memory (the large, relatively slow off-chip memory that’s connected to the GPU itself)</a:t>
            </a:r>
          </a:p>
          <a:p>
            <a:pPr marL="1431925" lvl="2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On-chip shared memory</a:t>
            </a:r>
          </a:p>
          <a:p>
            <a:pPr marL="1431925" lvl="2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Local memory</a:t>
            </a:r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Trebuchet MS"/>
              </a:rPr>
              <a:t>Can define atomic operations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endParaRPr lang="en-US" sz="1800"/>
          </a:p>
          <a:p>
            <a:pPr>
              <a:spcBef>
                <a:spcPts val="400"/>
              </a:spcBef>
              <a:spcAft>
                <a:spcPts val="400"/>
              </a:spcAft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23448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AE1BB-224A-4D60-9412-588AE89E6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@</a:t>
            </a:r>
            <a:r>
              <a:rPr lang="en-US" err="1"/>
              <a:t>Cuda.jit</a:t>
            </a:r>
            <a:r>
              <a:rPr lang="en-US"/>
              <a:t> CODE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067A0-5162-4F3B-B9DA-FCF36E2A8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To use the @</a:t>
            </a:r>
            <a:r>
              <a:rPr lang="en-US" sz="1800">
                <a:latin typeface="Courier New"/>
                <a:cs typeface="Courier New"/>
              </a:rPr>
              <a:t>cuda.jit</a:t>
            </a:r>
            <a:r>
              <a:rPr lang="en-US" sz="1800">
                <a:latin typeface="Trebuchet MS"/>
              </a:rPr>
              <a:t> decorator, a few code changes need to be made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All loops must be explicitly written (no vectorization)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All variables _passed_ to/from compiled function must be created by </a:t>
            </a:r>
            <a:r>
              <a:rPr lang="en-US" sz="1600" err="1">
                <a:latin typeface="Trebuchet MS"/>
              </a:rPr>
              <a:t>Numpy</a:t>
            </a:r>
            <a:r>
              <a:rPr lang="en-US" sz="1600">
                <a:latin typeface="Trebuchet MS"/>
              </a:rPr>
              <a:t> – even scalars</a:t>
            </a:r>
          </a:p>
          <a:p>
            <a:pPr marL="1431925" lvl="2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Trebuchet MS"/>
              </a:rPr>
              <a:t>Scalars are </a:t>
            </a:r>
            <a:r>
              <a:rPr lang="en-US" sz="1400" err="1">
                <a:latin typeface="Trebuchet MS"/>
              </a:rPr>
              <a:t>Numpy</a:t>
            </a:r>
            <a:r>
              <a:rPr lang="en-US" sz="1400">
                <a:latin typeface="Trebuchet MS"/>
              </a:rPr>
              <a:t> arrays of length 1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Data is passed through call statement (like C code)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sz="1800"/>
              <a:t>Do not create data in the compiled function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sz="1800"/>
              <a:t>Create arrays on host, copy them to function, modify them, copy back to host</a:t>
            </a:r>
            <a:endParaRPr lang="en-US"/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en-US" sz="160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40946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AE1BB-224A-4D60-9412-588AE89E6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Numba</a:t>
            </a:r>
            <a:r>
              <a:rPr lang="en-US"/>
              <a:t> summary to 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067A0-5162-4F3B-B9DA-FCF36E2A8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1574801"/>
            <a:ext cx="9948672" cy="4247160"/>
          </a:xfrm>
        </p:spPr>
        <p:txBody>
          <a:bodyPr/>
          <a:lstStyle/>
          <a:p>
            <a:pPr marL="342900" indent="-34290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400"/>
              <a:t>For CPUs:</a:t>
            </a:r>
          </a:p>
          <a:p>
            <a:pPr marL="914400" lvl="1" indent="-34290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@jit  for non-element-by-element functions</a:t>
            </a:r>
          </a:p>
          <a:p>
            <a:pPr marL="1431925" lvl="2" indent="-34290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/>
              <a:t>Can target single CPU or multi-core</a:t>
            </a:r>
          </a:p>
          <a:p>
            <a:pPr marL="1431925" lvl="2" indent="-34290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/>
              <a:t>Python fallback</a:t>
            </a:r>
          </a:p>
          <a:p>
            <a:pPr marL="914400" lvl="1" indent="-34290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800"/>
              <a:t>@vectorize for element-by-element operations</a:t>
            </a:r>
          </a:p>
          <a:p>
            <a:pPr marL="1431925" lvl="2" indent="-34290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/>
              <a:t>Don’t have to write loops! Element-by-element</a:t>
            </a:r>
          </a:p>
          <a:p>
            <a:pPr marL="1431925" lvl="2" indent="-34290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/>
              <a:t>Can target single CPU or multi-core</a:t>
            </a:r>
          </a:p>
          <a:p>
            <a:pPr marL="342900" indent="-34290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000"/>
              <a:t>For GPUs:</a:t>
            </a:r>
          </a:p>
          <a:p>
            <a:pPr marL="914400" lvl="1" indent="-342900">
              <a:spcBef>
                <a:spcPts val="200"/>
              </a:spcBef>
              <a:spcAft>
                <a:spcPts val="200"/>
              </a:spcAft>
              <a:buFont typeface="Arial,Sans-Serif" panose="020B0604020202020204" pitchFamily="34" charset="0"/>
              <a:buChar char="•"/>
            </a:pPr>
            <a:r>
              <a:rPr lang="en-US" sz="1800">
                <a:latin typeface="Trebuchet MS"/>
              </a:rPr>
              <a:t>@cuda.jit for non element-by-element operations</a:t>
            </a:r>
          </a:p>
          <a:p>
            <a:pPr marL="1431925" lvl="2" indent="-342900">
              <a:spcBef>
                <a:spcPts val="200"/>
              </a:spcBef>
              <a:spcAft>
                <a:spcPts val="200"/>
              </a:spcAft>
              <a:buFont typeface="Arial,Sans-Serif" panose="020B0604020202020204" pitchFamily="34" charset="0"/>
              <a:buChar char="•"/>
            </a:pPr>
            <a:r>
              <a:rPr lang="en-US" sz="1800">
                <a:latin typeface="Trebuchet MS"/>
              </a:rPr>
              <a:t>Takes more work</a:t>
            </a:r>
          </a:p>
          <a:p>
            <a:pPr marL="1431925" lvl="2" indent="-342900">
              <a:spcBef>
                <a:spcPts val="200"/>
              </a:spcBef>
              <a:spcAft>
                <a:spcPts val="200"/>
              </a:spcAft>
              <a:buFont typeface="Arial,Sans-Serif" panose="020B0604020202020204" pitchFamily="34" charset="0"/>
              <a:buChar char="•"/>
            </a:pPr>
            <a:r>
              <a:rPr lang="en-US" sz="1800">
                <a:latin typeface="Trebuchet MS"/>
              </a:rPr>
              <a:t>Explicitly have to move data and write loops</a:t>
            </a:r>
          </a:p>
          <a:p>
            <a:pPr marL="1431925" lvl="2" indent="-342900">
              <a:spcBef>
                <a:spcPts val="200"/>
              </a:spcBef>
              <a:spcAft>
                <a:spcPts val="200"/>
              </a:spcAft>
              <a:buFont typeface="Arial,Sans-Serif" panose="020B0604020202020204" pitchFamily="34" charset="0"/>
              <a:buChar char="•"/>
            </a:pPr>
            <a:r>
              <a:rPr lang="en-US" sz="1800">
                <a:latin typeface="Trebuchet MS"/>
              </a:rPr>
              <a:t>Everything is a NumPy array</a:t>
            </a:r>
            <a:endParaRPr lang="en-US"/>
          </a:p>
          <a:p>
            <a:pPr marL="914400" lvl="1" indent="-34290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@vectorize for element-by-element operations</a:t>
            </a:r>
            <a:endParaRPr lang="en-US">
              <a:latin typeface="Trebuchet MS"/>
            </a:endParaRPr>
          </a:p>
          <a:p>
            <a:pPr marL="1431925" lvl="2" indent="-34290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/>
              <a:t>Same as CPU but with </a:t>
            </a:r>
            <a:r>
              <a:rPr lang="en-US" sz="1600" u="sng"/>
              <a:t>different target</a:t>
            </a:r>
            <a:r>
              <a:rPr lang="en-US" sz="1600"/>
              <a:t> (target=</a:t>
            </a:r>
            <a:r>
              <a:rPr lang="en-US" sz="1600" err="1"/>
              <a:t>cuda</a:t>
            </a:r>
            <a:r>
              <a:rPr lang="en-US" sz="1600"/>
              <a:t>)</a:t>
            </a:r>
          </a:p>
          <a:p>
            <a:pPr marL="1431925" lvl="2" indent="-34290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Have to write a type signature for each data type</a:t>
            </a:r>
          </a:p>
          <a:p>
            <a:pPr marL="914400" lvl="1" indent="-34290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sz="1800"/>
          </a:p>
          <a:p>
            <a:pPr>
              <a:spcBef>
                <a:spcPts val="200"/>
              </a:spcBef>
              <a:spcAft>
                <a:spcPts val="200"/>
              </a:spcAft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3584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C7A3B28-8488-437C-BACF-3222BCFD93F2}"/>
              </a:ext>
            </a:extLst>
          </p:cNvPr>
          <p:cNvSpPr txBox="1">
            <a:spLocks/>
          </p:cNvSpPr>
          <p:nvPr/>
        </p:nvSpPr>
        <p:spPr>
          <a:xfrm>
            <a:off x="3767959" y="2802561"/>
            <a:ext cx="6983167" cy="1364705"/>
          </a:xfrm>
          <a:prstGeom prst="rect">
            <a:avLst/>
          </a:prstGeom>
        </p:spPr>
        <p:txBody>
          <a:bodyPr/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4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defTabSz="914400"/>
            <a:r>
              <a:rPr lang="en-US" sz="3200" b="1" kern="0">
                <a:solidFill>
                  <a:schemeClr val="tx1"/>
                </a:solidFill>
              </a:rPr>
              <a:t>Compiling Ahead of Time</a:t>
            </a:r>
          </a:p>
        </p:txBody>
      </p:sp>
    </p:spTree>
    <p:extLst>
      <p:ext uri="{BB962C8B-B14F-4D97-AF65-F5344CB8AC3E}">
        <p14:creationId xmlns:p14="http://schemas.microsoft.com/office/powerpoint/2010/main" val="114435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93A38-4AA7-4119-B0A6-4A10D6B77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Compiling ahead of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EE210-EC02-4057-A416-0D56F9FC2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err="1"/>
              <a:t>Numba</a:t>
            </a:r>
            <a:r>
              <a:rPr lang="en-US" sz="2000"/>
              <a:t> is usually thought of as Just-in-Time (JIT)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Impacts runtime due to compilation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How do we do Ahead-of-Time compiling (AOT)?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AOT compilation produces a compiled extension module which does not depend on </a:t>
            </a:r>
            <a:r>
              <a:rPr lang="en-US" sz="1800" err="1"/>
              <a:t>Numba</a:t>
            </a:r>
            <a:endParaRPr lang="en-US" sz="1800"/>
          </a:p>
          <a:p>
            <a:pPr marL="1374775" lvl="2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You can distribute the module on machines which don’t have </a:t>
            </a:r>
            <a:r>
              <a:rPr lang="en-US" sz="1600" err="1"/>
              <a:t>Numba</a:t>
            </a:r>
            <a:r>
              <a:rPr lang="en-US" sz="1600"/>
              <a:t> installed (does require NumPy)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There is no compilation overhead at runtime (but see the @</a:t>
            </a:r>
            <a:r>
              <a:rPr lang="en-US" sz="1800" err="1"/>
              <a:t>jit</a:t>
            </a:r>
            <a:r>
              <a:rPr lang="en-US" sz="1800"/>
              <a:t> cache option)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No overhead of importing </a:t>
            </a:r>
            <a:r>
              <a:rPr lang="en-US" sz="1800" err="1"/>
              <a:t>Numba</a:t>
            </a:r>
            <a:endParaRPr lang="en-US" sz="180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1374775" lvl="2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43374B-3B6F-433F-B0AA-AF18A03CB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24906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93A38-4AA7-4119-B0A6-4A10D6B77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Compiling ahead of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EE210-EC02-4057-A416-0D56F9FC2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AOT compilation only allows for regular functions, </a:t>
            </a:r>
            <a:r>
              <a:rPr lang="en-US" sz="2000" b="1"/>
              <a:t>not </a:t>
            </a:r>
            <a:r>
              <a:rPr lang="en-US" sz="2000" b="1" err="1"/>
              <a:t>ufuncs</a:t>
            </a:r>
            <a:endParaRPr lang="en-US" sz="20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You must specify function signatures explicitly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Each exported function can have only one signature (but you can export several different signatures under different names)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AOT compilation produces generic code for your CPU’s architectural family (for example “x86-64”), while JIT compilation produces code optimized for your CPU model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sz="2000"/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sz="2000"/>
          </a:p>
          <a:p>
            <a:pPr marL="1374775" lvl="2" indent="-285750"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43374B-3B6F-433F-B0AA-AF18A03CB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Limitations</a:t>
            </a:r>
          </a:p>
        </p:txBody>
      </p:sp>
    </p:spTree>
    <p:extLst>
      <p:ext uri="{BB962C8B-B14F-4D97-AF65-F5344CB8AC3E}">
        <p14:creationId xmlns:p14="http://schemas.microsoft.com/office/powerpoint/2010/main" val="73519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93A38-4AA7-4119-B0A6-4A10D6B77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Compiling ahead of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EE210-EC02-4057-A416-0D56F9FC2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http://numba.pydata.org/numba-doc/dev/user/pycc.html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Need to install build system, etc.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800"/>
              <a:t>Not covered in this workshop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sz="1800"/>
          </a:p>
          <a:p>
            <a:pPr marL="1374775" lvl="2" indent="-285750">
              <a:buFont typeface="Arial" panose="020B0604020202020204" pitchFamily="34" charset="0"/>
              <a:buChar char="•"/>
            </a:pPr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43374B-3B6F-433F-B0AA-AF18A03CB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221041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C7A3B28-8488-437C-BACF-3222BCFD93F2}"/>
              </a:ext>
            </a:extLst>
          </p:cNvPr>
          <p:cNvSpPr txBox="1">
            <a:spLocks/>
          </p:cNvSpPr>
          <p:nvPr/>
        </p:nvSpPr>
        <p:spPr>
          <a:xfrm>
            <a:off x="3767959" y="2802561"/>
            <a:ext cx="6983167" cy="1364705"/>
          </a:xfrm>
          <a:prstGeom prst="rect">
            <a:avLst/>
          </a:prstGeom>
        </p:spPr>
        <p:txBody>
          <a:bodyPr/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4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defTabSz="914400"/>
            <a:r>
              <a:rPr lang="en-US" sz="3200" b="1" kern="0">
                <a:solidFill>
                  <a:schemeClr val="tx1"/>
                </a:solidFill>
              </a:rPr>
              <a:t>Example of Porting Process</a:t>
            </a:r>
          </a:p>
          <a:p>
            <a:pPr defTabSz="914400"/>
            <a:r>
              <a:rPr lang="en-US" sz="3200" b="1" kern="0">
                <a:solidFill>
                  <a:schemeClr val="tx1"/>
                </a:solidFill>
              </a:rPr>
              <a:t>Serial -&gt; Functions -&gt; CPU -&gt; GPU</a:t>
            </a:r>
          </a:p>
        </p:txBody>
      </p:sp>
    </p:spTree>
    <p:extLst>
      <p:ext uri="{BB962C8B-B14F-4D97-AF65-F5344CB8AC3E}">
        <p14:creationId xmlns:p14="http://schemas.microsoft.com/office/powerpoint/2010/main" val="26361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38348-ED04-4BC7-8C37-66921DECF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porting lifecycle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A6028-3791-4592-B877-BF88180DC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Example of taking serial Python code, porting to Python code with functions, to using </a:t>
            </a:r>
            <a:r>
              <a:rPr lang="en-US" sz="1800" err="1"/>
              <a:t>Numba</a:t>
            </a:r>
            <a:r>
              <a:rPr lang="en-US" sz="1800"/>
              <a:t> on CPUs, to using </a:t>
            </a:r>
            <a:r>
              <a:rPr lang="en-US" sz="1800" err="1"/>
              <a:t>Numba</a:t>
            </a:r>
            <a:r>
              <a:rPr lang="en-US" sz="1800"/>
              <a:t> on GPUs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Moved from plain Python code to 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jit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/>
              <a:t>on CPUs, to 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cuda.jit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/>
              <a:t>on GPU</a:t>
            </a:r>
          </a:p>
          <a:p>
            <a:pPr marL="1374775" lvl="2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cuda.jit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/>
              <a:t>on GPU requires code changes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This is a very, very simplified version of the initialization portion of a Molecular Dynamics (MD) mini-app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It only uses loops – not details of computations in loops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Computations are contrived (i.e. not real)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Original application is GPL: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hlinkClick r:id="rId2"/>
              </a:rPr>
              <a:t>https://people.sc.fsu.edu/~jburkardt/py_src/md/md.html</a:t>
            </a:r>
            <a:r>
              <a:rPr lang="en-US" sz="1600"/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9CBA-42E3-4741-8951-34DFC75FEF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04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1807"/>
            <a:ext cx="9976104" cy="590931"/>
          </a:xfrm>
        </p:spPr>
        <p:txBody>
          <a:bodyPr/>
          <a:lstStyle/>
          <a:p>
            <a:r>
              <a:rPr lang="en-US"/>
              <a:t>Example – serial python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1" y="1336136"/>
            <a:ext cx="7518902" cy="4621731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main loop</a:t>
            </a:r>
          </a:p>
          <a:p>
            <a:pPr lvl="0"/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5000</a:t>
            </a:r>
          </a:p>
          <a:p>
            <a:pPr lvl="0"/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5000</a:t>
            </a:r>
          </a:p>
          <a:p>
            <a:pPr lvl="0"/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 =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shape=(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=np.float32 )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accel =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shape=(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=np.float32 )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j in range(0,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range(0,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pos[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6.5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end for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range(0,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accel[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4.2*pos[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end for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for j</a:t>
            </a:r>
          </a:p>
          <a:p>
            <a:pPr lvl="0"/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1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print(pos)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print(accel)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1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5E704F-005F-457E-81D0-2C406660E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4036" y="1423447"/>
            <a:ext cx="2890982" cy="4323099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Serial Python code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Two nested loops (you can easily combine them, but for this sample code, we won’t)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Classic starting point for initial code development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Write the code serially to get the correct answers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Then worry about performance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A9D739-6F1B-4E86-8C5D-2895AFBD383D}"/>
              </a:ext>
            </a:extLst>
          </p:cNvPr>
          <p:cNvSpPr txBox="1"/>
          <p:nvPr/>
        </p:nvSpPr>
        <p:spPr>
          <a:xfrm>
            <a:off x="7272068" y="1398617"/>
            <a:ext cx="346570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2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47217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8297280-D419-43A9-B81F-5FC3606D9E30}"/>
              </a:ext>
            </a:extLst>
          </p:cNvPr>
          <p:cNvSpPr txBox="1">
            <a:spLocks/>
          </p:cNvSpPr>
          <p:nvPr/>
        </p:nvSpPr>
        <p:spPr>
          <a:xfrm>
            <a:off x="4635062" y="1244408"/>
            <a:ext cx="5830360" cy="4644015"/>
          </a:xfrm>
          <a:prstGeom prst="rect">
            <a:avLst/>
          </a:prstGeom>
        </p:spPr>
        <p:txBody>
          <a:bodyPr anchor="t"/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4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2000" kern="0">
                <a:solidFill>
                  <a:schemeClr val="tx1"/>
                </a:solidFill>
                <a:latin typeface="Trebuchet MS"/>
              </a:rPr>
              <a:t>Why Python?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2000" kern="0">
                <a:solidFill>
                  <a:schemeClr val="tx1"/>
                </a:solidFill>
                <a:latin typeface="Trebuchet MS"/>
              </a:rPr>
              <a:t>Python Coding for GPUs</a:t>
            </a:r>
            <a:endParaRPr lang="en-US">
              <a:solidFill>
                <a:schemeClr val="tx1"/>
              </a:solidFill>
            </a:endParaRPr>
          </a:p>
          <a:p>
            <a:pPr marL="857250" lvl="1" indent="-285750" defTabSz="914400">
              <a:buFont typeface="Arial" panose="020B0604020202020204" pitchFamily="34" charset="0"/>
              <a:buChar char="•"/>
            </a:pPr>
            <a:r>
              <a:rPr lang="en-US" sz="1800" kern="0" err="1">
                <a:solidFill>
                  <a:schemeClr val="tx1"/>
                </a:solidFill>
                <a:latin typeface="Trebuchet MS"/>
                <a:ea typeface="MS PGothic"/>
              </a:rPr>
              <a:t>Numba</a:t>
            </a:r>
            <a:r>
              <a:rPr lang="en-US" sz="1800" kern="0">
                <a:solidFill>
                  <a:schemeClr val="tx1"/>
                </a:solidFill>
                <a:latin typeface="Trebuchet MS"/>
                <a:ea typeface="MS PGothic"/>
              </a:rPr>
              <a:t> (JIT compiler)</a:t>
            </a:r>
          </a:p>
          <a:p>
            <a:pPr marL="1374775" lvl="2" indent="-285750" defTabSz="914400">
              <a:buFont typeface="Arial" panose="020B0604020202020204" pitchFamily="34" charset="0"/>
              <a:buChar char="•"/>
            </a:pPr>
            <a:r>
              <a:rPr lang="en-US" sz="1600" kern="0">
                <a:solidFill>
                  <a:schemeClr val="tx1"/>
                </a:solidFill>
                <a:latin typeface="Trebuchet MS"/>
                <a:ea typeface="MS PGothic"/>
              </a:rPr>
              <a:t>CPU and GPU Decorators</a:t>
            </a:r>
          </a:p>
          <a:p>
            <a:pPr marL="1374775" lvl="2" indent="-285750" defTabSz="914400">
              <a:buFont typeface="Arial" panose="020B0604020202020204" pitchFamily="34" charset="0"/>
              <a:buChar char="•"/>
            </a:pPr>
            <a:r>
              <a:rPr lang="en-US" sz="1600" kern="0">
                <a:solidFill>
                  <a:schemeClr val="tx1"/>
                </a:solidFill>
                <a:latin typeface="Trebuchet MS"/>
                <a:ea typeface="MS PGothic"/>
              </a:rPr>
              <a:t>Compiling ahead of time</a:t>
            </a:r>
          </a:p>
          <a:p>
            <a:pPr marL="1374775" lvl="2" indent="-285750" defTabSz="914400">
              <a:buFont typeface="Arial" panose="020B0604020202020204" pitchFamily="34" charset="0"/>
              <a:buChar char="•"/>
            </a:pPr>
            <a:r>
              <a:rPr lang="en-US" sz="1600" kern="0">
                <a:solidFill>
                  <a:schemeClr val="tx1"/>
                </a:solidFill>
                <a:latin typeface="Trebuchet MS"/>
                <a:ea typeface="MS PGothic"/>
              </a:rPr>
              <a:t>Example of serial-&gt;GPU porting process</a:t>
            </a:r>
          </a:p>
          <a:p>
            <a:pPr marL="1374775" lvl="2" indent="-285750" defTabSz="914400">
              <a:buFont typeface="Arial" panose="020B0604020202020204" pitchFamily="34" charset="0"/>
              <a:buChar char="•"/>
            </a:pPr>
            <a:r>
              <a:rPr lang="en-US" sz="1600" kern="0">
                <a:solidFill>
                  <a:schemeClr val="tx1"/>
                </a:solidFill>
                <a:latin typeface="Trebuchet MS"/>
                <a:ea typeface="MS PGothic"/>
              </a:rPr>
              <a:t>GPU functions calling GPU functions</a:t>
            </a:r>
          </a:p>
          <a:p>
            <a:pPr marL="857250" lvl="1" indent="-285750" defTabSz="914400">
              <a:buFont typeface="Arial" panose="020B0604020202020204" pitchFamily="34" charset="0"/>
              <a:buChar char="•"/>
            </a:pPr>
            <a:r>
              <a:rPr lang="en-US" sz="1800" kern="0">
                <a:solidFill>
                  <a:schemeClr val="tx1"/>
                </a:solidFill>
                <a:latin typeface="Trebuchet MS"/>
                <a:ea typeface="MS PGothic"/>
              </a:rPr>
              <a:t>CuPy – GPU Enabled Numpy</a:t>
            </a:r>
            <a:endParaRPr lang="en-US" sz="1800" kern="0">
              <a:solidFill>
                <a:schemeClr val="tx1"/>
              </a:solidFill>
            </a:endParaRPr>
          </a:p>
          <a:p>
            <a:pPr marL="1374775" lvl="2" indent="-285750" defTabSz="914400">
              <a:buFont typeface="Arial" panose="020B0604020202020204" pitchFamily="34" charset="0"/>
              <a:buChar char="•"/>
            </a:pPr>
            <a:r>
              <a:rPr lang="en-US" sz="1600" kern="0">
                <a:solidFill>
                  <a:schemeClr val="tx1"/>
                </a:solidFill>
                <a:latin typeface="Trebuchet MS"/>
                <a:ea typeface="MS PGothic"/>
              </a:rPr>
              <a:t>Moving data to/from GPUs</a:t>
            </a:r>
          </a:p>
          <a:p>
            <a:pPr marL="1374775" lvl="2" indent="-285750" defTabSz="914400">
              <a:buFont typeface="Arial" panose="020B0604020202020204" pitchFamily="34" charset="0"/>
              <a:buChar char="•"/>
            </a:pPr>
            <a:r>
              <a:rPr lang="en-US" sz="1600" kern="0">
                <a:solidFill>
                  <a:schemeClr val="tx1"/>
                </a:solidFill>
                <a:latin typeface="Trebuchet MS"/>
                <a:ea typeface="MS PGothic"/>
              </a:rPr>
              <a:t>Dask integration (if time permits)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endParaRPr lang="en-US" sz="2000" kern="0">
              <a:solidFill>
                <a:schemeClr val="tx1"/>
              </a:solidFill>
              <a:ea typeface="MS PGothic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E17BEF3-83C9-475F-8450-92933DFAA515}"/>
              </a:ext>
            </a:extLst>
          </p:cNvPr>
          <p:cNvSpPr txBox="1">
            <a:spLocks/>
          </p:cNvSpPr>
          <p:nvPr/>
        </p:nvSpPr>
        <p:spPr>
          <a:xfrm>
            <a:off x="4644092" y="521208"/>
            <a:ext cx="5830360" cy="590931"/>
          </a:xfrm>
          <a:prstGeom prst="rect">
            <a:avLst/>
          </a:prstGeom>
        </p:spPr>
        <p:txBody>
          <a:bodyPr/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cap="all" baseline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914400"/>
            <a:r>
              <a:rPr lang="en-US" kern="0">
                <a:solidFill>
                  <a:schemeClr val="tx1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37055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1807"/>
            <a:ext cx="9976104" cy="590931"/>
          </a:xfrm>
        </p:spPr>
        <p:txBody>
          <a:bodyPr/>
          <a:lstStyle/>
          <a:p>
            <a:r>
              <a:rPr lang="en-US"/>
              <a:t>Example – Python with Functions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1" y="879232"/>
            <a:ext cx="7518902" cy="5078636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pos =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shape=(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=np.float32 )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accel =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shape=(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=np.float32 )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j in range(0,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range(0,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pos[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6.5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100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range(0,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accel[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4.2*pos[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100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end for j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pos, accel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main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5000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5000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pos, accel =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print(pos)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print(accel)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B2C0958-70D9-4544-A94E-9D71BE3AC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534" y="1423447"/>
            <a:ext cx="2805608" cy="43230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Move arithmetic intense code to function(s)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Isolates code – simpler main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Multiple arrays returned to main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970DAD-1075-429A-91A7-6508AC7F1D60}"/>
              </a:ext>
            </a:extLst>
          </p:cNvPr>
          <p:cNvSpPr txBox="1"/>
          <p:nvPr/>
        </p:nvSpPr>
        <p:spPr>
          <a:xfrm>
            <a:off x="6922698" y="919851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2.1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15322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1807"/>
            <a:ext cx="9976104" cy="590931"/>
          </a:xfrm>
        </p:spPr>
        <p:txBody>
          <a:bodyPr/>
          <a:lstStyle/>
          <a:p>
            <a:r>
              <a:rPr lang="en-US"/>
              <a:t>Example – @</a:t>
            </a:r>
            <a:r>
              <a:rPr lang="en-US" err="1"/>
              <a:t>jit</a:t>
            </a:r>
            <a:r>
              <a:rPr lang="en-US"/>
              <a:t> – target Single CPU </a:t>
            </a:r>
            <a:r>
              <a:rPr lang="en-US" err="1"/>
              <a:t>COre</a:t>
            </a:r>
            <a:endParaRPr lang="en-US"/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1" y="870438"/>
            <a:ext cx="7518902" cy="5087430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jit</a:t>
            </a:r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jit</a:t>
            </a:r>
            <a:endParaRPr lang="en-US" sz="100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pos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shape=(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accel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shape=(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j in range(0,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range(0,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pos[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6.5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range(0,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accel[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4.2*pos[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end for j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pos, accel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main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5000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5000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pos, accel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print(pos)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print(accel)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23AA5DB-EF88-4015-9A7D-37C6F8FC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1668" y="1423447"/>
            <a:ext cx="2839474" cy="43230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@</a:t>
            </a:r>
            <a:r>
              <a:rPr lang="en-US" sz="2000" err="1"/>
              <a:t>jit</a:t>
            </a:r>
            <a:r>
              <a:rPr lang="en-US" sz="2000"/>
              <a:t> compiles for the CPU by default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Just put the desired decorator before the function. No other changes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C2E51A-9470-41A5-AF8A-C7EAC189184C}"/>
              </a:ext>
            </a:extLst>
          </p:cNvPr>
          <p:cNvSpPr txBox="1"/>
          <p:nvPr/>
        </p:nvSpPr>
        <p:spPr>
          <a:xfrm>
            <a:off x="7026215" y="906912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2.2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95176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1807"/>
            <a:ext cx="9976104" cy="590931"/>
          </a:xfrm>
        </p:spPr>
        <p:txBody>
          <a:bodyPr/>
          <a:lstStyle/>
          <a:p>
            <a:r>
              <a:rPr lang="en-US"/>
              <a:t>Example – @</a:t>
            </a:r>
            <a:r>
              <a:rPr lang="en-US" err="1"/>
              <a:t>jit</a:t>
            </a:r>
            <a:r>
              <a:rPr lang="en-US"/>
              <a:t> – target Multi-</a:t>
            </a:r>
            <a:r>
              <a:rPr lang="en-US" err="1"/>
              <a:t>COre</a:t>
            </a:r>
            <a:endParaRPr lang="en-US"/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1" y="879231"/>
            <a:ext cx="7518902" cy="5078636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clock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jit</a:t>
            </a:r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jit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nopython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=True, parallel=True)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pos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shape=(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accel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shape=(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j in range(0,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range(0,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pos[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6.5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range(0,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accel[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4.2*pos[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end for j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pos, accel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main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5000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5000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pos, accel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print(pos)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print(accel)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23AA5DB-EF88-4015-9A7D-37C6F8FC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3200" y="1423447"/>
            <a:ext cx="2847941" cy="43230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@</a:t>
            </a:r>
            <a:r>
              <a:rPr lang="en-US" sz="2000" err="1"/>
              <a:t>jit</a:t>
            </a:r>
            <a:r>
              <a:rPr lang="en-US" sz="2000"/>
              <a:t> compiles for multiple cores (all cores)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Just put the desired decorator before the function. No other changes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F31720-248A-465B-8DB3-C616A4920E8F}"/>
              </a:ext>
            </a:extLst>
          </p:cNvPr>
          <p:cNvSpPr txBox="1"/>
          <p:nvPr/>
        </p:nvSpPr>
        <p:spPr>
          <a:xfrm>
            <a:off x="7000336" y="906912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2.3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9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38348-ED04-4BC7-8C37-66921DECF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@vectorize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A6028-3791-4592-B877-BF88180DC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The decorator 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@vectorize </a:t>
            </a:r>
            <a:r>
              <a:rPr lang="en-US" sz="1800"/>
              <a:t>is used for simple functions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/>
              <a:t>Input and a single return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Need type signature(s) for each data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Write in scalar notation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Must be element-by-element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/>
              <a:t>Check by writing in scalar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For this particular code, we take the one function and break it into two functions to get one return per function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/>
              <a:t>Each operates on an array</a:t>
            </a:r>
          </a:p>
          <a:p>
            <a:endParaRPr lang="en-US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89CBA-42E3-4741-8951-34DFC75FEF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4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1807"/>
            <a:ext cx="9976104" cy="590931"/>
          </a:xfrm>
        </p:spPr>
        <p:txBody>
          <a:bodyPr/>
          <a:lstStyle/>
          <a:p>
            <a:r>
              <a:rPr lang="en-US"/>
              <a:t>Example – @Vectorize Single Core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1" y="870438"/>
            <a:ext cx="7518902" cy="5087429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vectorize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@vectorize(['float32(float32)'])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set_pos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(pos):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6.5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00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@vectorize(['float32(float32, float32)'])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set_accel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(pos, accel):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4.2*pos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main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5000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5000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shape=(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accel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shape=(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=np.float32 )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 =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set_pos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(pos)</a:t>
            </a: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accel = 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set_accel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pos,accel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print(pos)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print(accel)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23AA5DB-EF88-4015-9A7D-37C6F8FC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7868" y="1423447"/>
            <a:ext cx="2763274" cy="43230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Split larger function into two functions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800"/>
              <a:t>Each function has a single return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Set the input definition for each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Use default target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84A734-323A-4F00-8A47-7106D99EFD6E}"/>
              </a:ext>
            </a:extLst>
          </p:cNvPr>
          <p:cNvSpPr txBox="1"/>
          <p:nvPr/>
        </p:nvSpPr>
        <p:spPr>
          <a:xfrm>
            <a:off x="7013276" y="958670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2.4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74636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1807"/>
            <a:ext cx="9976104" cy="590931"/>
          </a:xfrm>
        </p:spPr>
        <p:txBody>
          <a:bodyPr/>
          <a:lstStyle/>
          <a:p>
            <a:r>
              <a:rPr lang="en-US"/>
              <a:t>Example – @Vectorize parallel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1" y="879231"/>
            <a:ext cx="7518902" cy="5078637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vectorize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@vectorize(['float32(float32)'], target='parallel')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set_pos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(pos):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6.5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@vectorize(['float32(float32, float32)'], target='parallel')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set_accel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(pos, accel):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4.2*pos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main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5000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5000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shape=(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accel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shape=(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=np.float32 )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set_pos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(pos)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accel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set_accel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pos,accel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print(pos)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print(accel)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23AA5DB-EF88-4015-9A7D-37C6F8FC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8668" y="1423447"/>
            <a:ext cx="2712474" cy="43230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Specify target, “parallel”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DE39A5-90DD-4DF4-B993-D0EF32E7AA24}"/>
              </a:ext>
            </a:extLst>
          </p:cNvPr>
          <p:cNvSpPr txBox="1"/>
          <p:nvPr/>
        </p:nvSpPr>
        <p:spPr>
          <a:xfrm>
            <a:off x="7013276" y="945730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2.5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9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1807"/>
            <a:ext cx="9976104" cy="590931"/>
          </a:xfrm>
        </p:spPr>
        <p:txBody>
          <a:bodyPr/>
          <a:lstStyle/>
          <a:p>
            <a:r>
              <a:rPr lang="en-US"/>
              <a:t>Example – @Vectorize CUDA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1" y="870439"/>
            <a:ext cx="7518902" cy="5087430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vectorize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@vectorize(['float32(float32)'], target='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cuda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set_pos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(pos):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6.5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@vectorize(['float32(float32, float32)'], target='</a:t>
            </a:r>
            <a:r>
              <a:rPr lang="en-US" sz="10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cuda</a:t>
            </a:r>
            <a:r>
              <a:rPr lang="en-US" sz="10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set_accel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(pos, accel):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4.2*pos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main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5000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5000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shape=(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accel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shape=(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=np.float32 )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set_pos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(pos)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accel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set_accel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pos,accel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10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print(pos)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print(accel)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23AA5DB-EF88-4015-9A7D-37C6F8FC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0134" y="1423447"/>
            <a:ext cx="2831008" cy="43230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Switch target to NVIDIA GPU!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BA6252-6C0C-4139-B102-FD946CBBCB55}"/>
              </a:ext>
            </a:extLst>
          </p:cNvPr>
          <p:cNvSpPr txBox="1"/>
          <p:nvPr/>
        </p:nvSpPr>
        <p:spPr>
          <a:xfrm>
            <a:off x="6974457" y="945730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2.6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4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1" y="110071"/>
            <a:ext cx="5797989" cy="5957867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endParaRPr lang="en-US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cuda</a:t>
            </a:r>
            <a:endParaRPr lang="en-US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cuda.jit</a:t>
            </a:r>
            <a:endParaRPr lang="en-US" sz="90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pos, accel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j in range(0, 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range(0, 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pos[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6.5</a:t>
            </a: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range(0,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[0]):</a:t>
            </a: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accel[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4.2*pos[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end for j</a:t>
            </a: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en-US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main loop</a:t>
            </a:r>
          </a:p>
          <a:p>
            <a:pPr lvl="0"/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(1, 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=int)</a:t>
            </a:r>
          </a:p>
          <a:p>
            <a:pPr lvl="0"/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(1, 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=int)</a:t>
            </a:r>
          </a:p>
          <a:p>
            <a:pPr lvl="0"/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 = 5000</a:t>
            </a:r>
          </a:p>
          <a:p>
            <a:pPr lvl="0"/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 = 5000</a:t>
            </a: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 =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shape=(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[0], 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[0])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=np.float32 )</a:t>
            </a: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accel =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shape=(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[0], 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[0])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=np.float32 )</a:t>
            </a:r>
          </a:p>
          <a:p>
            <a:pPr lvl="0"/>
            <a:endParaRPr lang="en-US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d_p_num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cuda.to_device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d_d_num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cuda.to_device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d_pos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cuda.to_device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(pos)</a:t>
            </a:r>
          </a:p>
          <a:p>
            <a:pPr lvl="0"/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d_accel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cuda.to_device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(accel)</a:t>
            </a:r>
          </a:p>
          <a:p>
            <a:pPr lvl="0"/>
            <a:endParaRPr lang="en-US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</a:t>
            </a:r>
            <a:r>
              <a:rPr lang="en-US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pos, accel)</a:t>
            </a:r>
          </a:p>
          <a:p>
            <a:pPr lvl="0"/>
            <a:endParaRPr lang="en-US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perf_counter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</a:t>
            </a:r>
          </a:p>
          <a:p>
            <a:pPr lvl="0"/>
            <a:endParaRPr lang="en-US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print(pos)</a:t>
            </a: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print(accel)</a:t>
            </a: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9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 lvl="0"/>
            <a:r>
              <a:rPr lang="en-US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737" y="273600"/>
            <a:ext cx="5115052" cy="590931"/>
          </a:xfrm>
        </p:spPr>
        <p:txBody>
          <a:bodyPr/>
          <a:lstStyle/>
          <a:p>
            <a:r>
              <a:rPr lang="en-US" sz="3200"/>
              <a:t>Example – @</a:t>
            </a:r>
            <a:r>
              <a:rPr lang="en-US" sz="3200" err="1"/>
              <a:t>cuda.jit</a:t>
            </a:r>
            <a:endParaRPr lang="en-US" sz="3200">
              <a:solidFill>
                <a:srgbClr val="FF000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5684065-2F82-4F6D-A227-88DBC671C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4085" y="1423447"/>
            <a:ext cx="4446904" cy="4323099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@</a:t>
            </a:r>
            <a:r>
              <a:rPr lang="en-US" sz="1800" err="1"/>
              <a:t>cuda.jit</a:t>
            </a:r>
            <a:r>
              <a:rPr lang="en-US" sz="1800"/>
              <a:t> compiles for NVIDIA GPU by default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Function cannot “return” data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Have to move data to/from GPU explicitly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Like C code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Allows us to write a single function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Scalars are </a:t>
            </a:r>
            <a:r>
              <a:rPr lang="en-US" sz="2000" err="1"/>
              <a:t>Numpy</a:t>
            </a:r>
            <a:r>
              <a:rPr lang="en-US" sz="2000"/>
              <a:t> array of size 1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Have to refer to scalar as the [0] element of the array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4374F9-B8DC-471E-BAF1-176A8E616D0B}"/>
              </a:ext>
            </a:extLst>
          </p:cNvPr>
          <p:cNvSpPr txBox="1"/>
          <p:nvPr/>
        </p:nvSpPr>
        <p:spPr>
          <a:xfrm>
            <a:off x="5305245" y="143474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2.7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71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C7A3B28-8488-437C-BACF-3222BCFD93F2}"/>
              </a:ext>
            </a:extLst>
          </p:cNvPr>
          <p:cNvSpPr txBox="1">
            <a:spLocks/>
          </p:cNvSpPr>
          <p:nvPr/>
        </p:nvSpPr>
        <p:spPr>
          <a:xfrm>
            <a:off x="3767959" y="2802561"/>
            <a:ext cx="6983167" cy="1364705"/>
          </a:xfrm>
          <a:prstGeom prst="rect">
            <a:avLst/>
          </a:prstGeom>
        </p:spPr>
        <p:txBody>
          <a:bodyPr/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4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defTabSz="914400"/>
            <a:r>
              <a:rPr lang="en-US" sz="3200" b="1" kern="0">
                <a:solidFill>
                  <a:schemeClr val="tx1"/>
                </a:solidFill>
              </a:rPr>
              <a:t>Functions Calling Functions</a:t>
            </a:r>
          </a:p>
        </p:txBody>
      </p:sp>
    </p:spTree>
    <p:extLst>
      <p:ext uri="{BB962C8B-B14F-4D97-AF65-F5344CB8AC3E}">
        <p14:creationId xmlns:p14="http://schemas.microsoft.com/office/powerpoint/2010/main" val="234298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38348-ED04-4BC7-8C37-66921DECF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Routines calling Routines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A6028-3791-4592-B877-BF88180DC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Trebuchet MS"/>
              </a:rPr>
              <a:t>Let’s go a little further in our use of </a:t>
            </a:r>
            <a:r>
              <a:rPr lang="en-US" sz="2000" err="1">
                <a:latin typeface="Trebuchet MS"/>
              </a:rPr>
              <a:t>Numba</a:t>
            </a:r>
            <a:r>
              <a:rPr lang="en-US" sz="2000">
                <a:latin typeface="Trebuchet MS"/>
              </a:rPr>
              <a:t> and compile multiple functions that call each other </a:t>
            </a:r>
            <a:endParaRPr lang="en-US" sz="2000"/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Better than putting everything in one giant function (can help compiler)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Trebuchet MS"/>
              </a:rPr>
              <a:t>Start with CPU (single pool of memory, don’t have to move data Host&lt;-&gt;Device)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Trebuchet MS"/>
              </a:rPr>
              <a:t>Move to GPU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Trebuchet MS"/>
              </a:rPr>
              <a:t>The code is a slight modification of the previous code </a:t>
            </a:r>
            <a:r>
              <a:rPr lang="en-US" sz="2000">
                <a:latin typeface="Courier New"/>
                <a:cs typeface="Courier New"/>
              </a:rPr>
              <a:t>@vectorize</a:t>
            </a:r>
            <a:r>
              <a:rPr lang="en-US" sz="2000">
                <a:latin typeface="Trebuchet MS"/>
              </a:rPr>
              <a:t> CPU code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Add new function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Two functions now (additional array)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509319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835ED-C1D1-4DFC-B6C9-80E32D57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coding for GPUs</a:t>
            </a:r>
          </a:p>
        </p:txBody>
      </p:sp>
    </p:spTree>
    <p:extLst>
      <p:ext uri="{BB962C8B-B14F-4D97-AF65-F5344CB8AC3E}">
        <p14:creationId xmlns:p14="http://schemas.microsoft.com/office/powerpoint/2010/main" val="115094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1807"/>
            <a:ext cx="9976104" cy="590931"/>
          </a:xfrm>
        </p:spPr>
        <p:txBody>
          <a:bodyPr/>
          <a:lstStyle/>
          <a:p>
            <a:r>
              <a:rPr lang="en-US"/>
              <a:t>Plain Python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0" y="1336136"/>
            <a:ext cx="4671923" cy="4621731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numpy as np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perf_counter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numba import jit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init_pos_accel(p_num, d_num):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pos = np.zeros( shape=(d_num, p_num), dtype=np.float32 )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accel = np.zeros( shape=(d_num, p_num), dtype=np.float32 )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j in range(0, p_num):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i in range(0, d_num):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pos[i,j] = 6.5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i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i in range(0, d_num):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accel[i,j] = 4.2*pos[i,j]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i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# end for j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vel = init_vel(p_num, d_num, pos, accel)</a:t>
            </a:r>
          </a:p>
          <a:p>
            <a:pPr lvl="0"/>
            <a:endParaRPr lang="da-DK" sz="90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pos, accel, vel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init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init_vel(p_num, d_num, pos, accel):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vel = np.zeros( shape=(d_num, p_num), dtype=np.float32 )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j in range(0, p_num):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i in range(0, d_num):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vel[i,j] = pos[i,i] + accel[i,j] * 0.1*pos[i,j]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i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end for j</a:t>
            </a:r>
          </a:p>
          <a:p>
            <a:pPr lvl="0"/>
            <a:endParaRPr lang="da-DK" sz="90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vel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  <a:endParaRPr lang="en-US" sz="90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E1E0F26-D1B0-4594-81F3-EBDCE4A143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348" y="548337"/>
            <a:ext cx="9976104" cy="525463"/>
          </a:xfrm>
        </p:spPr>
        <p:txBody>
          <a:bodyPr/>
          <a:lstStyle/>
          <a:p>
            <a:r>
              <a:rPr lang="en-US"/>
              <a:t>Routines calling Routines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76965E7A-AEFF-433B-83D0-28A00DBCA3CE}"/>
              </a:ext>
            </a:extLst>
          </p:cNvPr>
          <p:cNvSpPr/>
          <p:nvPr/>
        </p:nvSpPr>
        <p:spPr>
          <a:xfrm>
            <a:off x="5223318" y="1340754"/>
            <a:ext cx="4516445" cy="2342246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main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 = 5000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 = 5000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 = perf_counter( )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pos, accel, vel = init_pos_accel(p_num, d_num)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 = perf_counter( )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print(pos)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print(vel)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print(accel)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(stop_time - start_time) 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  <a:endParaRPr lang="en-US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16166AB-D4D0-4140-A1EA-83571FAC7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3319" y="4202544"/>
            <a:ext cx="5251134" cy="158865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One routine calls another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init_pos_accel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600"/>
              <a:t> calls 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init_vel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55F2F0-74CF-430F-8255-F7584E0C0B74}"/>
              </a:ext>
            </a:extLst>
          </p:cNvPr>
          <p:cNvSpPr txBox="1"/>
          <p:nvPr/>
        </p:nvSpPr>
        <p:spPr>
          <a:xfrm>
            <a:off x="4490049" y="1385678"/>
            <a:ext cx="346570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15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1807"/>
            <a:ext cx="9976104" cy="590931"/>
          </a:xfrm>
        </p:spPr>
        <p:txBody>
          <a:bodyPr/>
          <a:lstStyle/>
          <a:p>
            <a:r>
              <a:rPr lang="en-US"/>
              <a:t>CPU Compile both Routines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0" y="1139268"/>
            <a:ext cx="4516445" cy="4818599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numpy as np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perf_counter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numba import jit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@jit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init_pos_accel(p_num, d_num):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pos = np.zeros( shape=(d_num, p_num), dtype=np.float32 )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accel = np.zeros( shape=(d_num, p_num), dtype=np.float32 )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j in range(0, p_num):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i in range(0, d_num):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pos[i,j] = 6.5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i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i in range(0, d_num):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accel[i,j] = 4.2*pos[i,j]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i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end for j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vel = init_vel(p_num, d_num, pos, accel)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pos, accel, vel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@jit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init_vel(p_num, d_num, pos, accel):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vel = np.zeros( shape=(d_num, p_num), dtype=np.float32 )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j in range(0, p_num):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i in range(0, d_num):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vel[i,j] = pos[i,i] + accel[i,j] * 0.1*pos[i,j]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i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end for j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vel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E1E0F26-D1B0-4594-81F3-EBDCE4A143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348" y="548337"/>
            <a:ext cx="9976104" cy="525463"/>
          </a:xfrm>
        </p:spPr>
        <p:txBody>
          <a:bodyPr/>
          <a:lstStyle/>
          <a:p>
            <a:r>
              <a:rPr lang="en-US"/>
              <a:t>Routines calling Routines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76965E7A-AEFF-433B-83D0-28A00DBCA3CE}"/>
              </a:ext>
            </a:extLst>
          </p:cNvPr>
          <p:cNvSpPr/>
          <p:nvPr/>
        </p:nvSpPr>
        <p:spPr>
          <a:xfrm>
            <a:off x="5223318" y="1139267"/>
            <a:ext cx="5639415" cy="2535265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main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 = 5000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 = 5000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 = perf_counter( 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pos, accel, vel = init_pos_accel(p_num, d_num)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 = perf_counter( )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print(pos)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print(accel)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print(vel)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(stop_time - start_time) 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  <a:endParaRPr lang="en-US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16166AB-D4D0-4140-A1EA-83571FAC7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3319" y="4202544"/>
            <a:ext cx="5251134" cy="158865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Much faster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For a CPU, you need to specifically compile routines for which you want better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Try targeting multi-core CPU </a:t>
            </a:r>
            <a:r>
              <a:rPr lang="en-US" sz="1800">
                <a:solidFill>
                  <a:srgbClr val="FF0000"/>
                </a:solidFill>
                <a:latin typeface="Trebuchet MS"/>
              </a:rPr>
              <a:t>(3.2)</a:t>
            </a:r>
            <a:endParaRPr lang="en-US" sz="180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873E8E-1E0F-48AE-B36A-3343DFFE17B8}"/>
              </a:ext>
            </a:extLst>
          </p:cNvPr>
          <p:cNvSpPr txBox="1"/>
          <p:nvPr/>
        </p:nvSpPr>
        <p:spPr>
          <a:xfrm>
            <a:off x="4063042" y="1178644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3.1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96591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7D94-8121-4882-85FE-320570F4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1807"/>
            <a:ext cx="9976104" cy="590931"/>
          </a:xfrm>
        </p:spPr>
        <p:txBody>
          <a:bodyPr/>
          <a:lstStyle/>
          <a:p>
            <a:r>
              <a:rPr lang="en-US"/>
              <a:t>@</a:t>
            </a:r>
            <a:r>
              <a:rPr lang="en-US" err="1"/>
              <a:t>cuda.jit</a:t>
            </a:r>
            <a:r>
              <a:rPr lang="en-US"/>
              <a:t> – multiple Routines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1B40081-4BE8-45D4-92F8-BFCD3A4AF117}"/>
              </a:ext>
            </a:extLst>
          </p:cNvPr>
          <p:cNvSpPr/>
          <p:nvPr/>
        </p:nvSpPr>
        <p:spPr>
          <a:xfrm>
            <a:off x="221810" y="1220681"/>
            <a:ext cx="4516445" cy="4621731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numpy as np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perf_counter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numba import cuda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@cuda.jit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init_all(p_num, d_num, pos, accel, vel):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j in range(0, </a:t>
            </a:r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p_num[0]</a:t>
            </a:r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i in range(0, </a:t>
            </a:r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d_num[0]</a:t>
            </a:r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pos[i,j] = 6.5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i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i in range(0, d_</a:t>
            </a:r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num[0]</a:t>
            </a:r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accel[i,j] = 4.2*pos[i,j]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i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end for j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init_vel(p_num, d_num, pos, accel, vel)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@cuda.jit(device=True)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init_vel(p_num, d_num, pos, accel, vel):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j in range(0, </a:t>
            </a:r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p_num[0]</a:t>
            </a:r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i in range(0, </a:t>
            </a:r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d_num[0]</a:t>
            </a:r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vel[i,j] = pos[i,i] + accel[i,j] * 0.1*pos[i,j]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end for i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end for j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 def</a:t>
            </a:r>
            <a:endParaRPr lang="en-US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E1E0F26-D1B0-4594-81F3-EBDCE4A143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348" y="548337"/>
            <a:ext cx="9976104" cy="525463"/>
          </a:xfrm>
        </p:spPr>
        <p:txBody>
          <a:bodyPr/>
          <a:lstStyle/>
          <a:p>
            <a:r>
              <a:rPr lang="en-US"/>
              <a:t>Device routines</a:t>
            </a:r>
          </a:p>
        </p:txBody>
      </p: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62828B8B-ABF1-41EA-95C1-EE3220219049}"/>
              </a:ext>
            </a:extLst>
          </p:cNvPr>
          <p:cNvSpPr/>
          <p:nvPr/>
        </p:nvSpPr>
        <p:spPr>
          <a:xfrm>
            <a:off x="5158663" y="1220681"/>
            <a:ext cx="5704070" cy="4617113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main loop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 = np.zeros(1, dtype=int)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 = np.zeros(1, dtype=int)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d_num[0] = 5000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p_num[0] = 5000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 = np.zeros( shape=(d_num[0], p_num[0]), dtype=np.float32 )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accel = np.zeros( shape=(d_num[0], p_num[0]), dtype=np.float32 )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vel = np.zeros( shape=(d_num[0], p_num[0]), dtype=np.float32 ) 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start_time = perf_counter( )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d_p_num = cuda.to_device(p_num)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d_d_num = cuda.to_device(d_num)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d_pos = cuda.to_device(pos)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d_accel = cuda.to_device(accel)</a:t>
            </a:r>
          </a:p>
          <a:p>
            <a:pPr lvl="0"/>
            <a:r>
              <a:rPr lang="da-DK" sz="9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d_vel = cuda.to_device(vel)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init_all(p_num, d_num, pos, accel, vel)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stop_time = perf_counter( )</a:t>
            </a:r>
          </a:p>
          <a:p>
            <a:pPr lvl="0"/>
            <a:endParaRPr lang="da-DK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print(pos)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print(vel)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print(accel)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    Elapsed wall clock time = %g seconds.' % (stop_time - start_time) )</a:t>
            </a:r>
          </a:p>
          <a:p>
            <a:pPr lvl="0"/>
            <a:r>
              <a:rPr lang="da-DK" sz="9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print('')</a:t>
            </a:r>
            <a:endParaRPr lang="en-US" sz="9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72AFFA-4A8E-4D04-80EB-61EAD1DF87F9}"/>
              </a:ext>
            </a:extLst>
          </p:cNvPr>
          <p:cNvSpPr txBox="1"/>
          <p:nvPr/>
        </p:nvSpPr>
        <p:spPr>
          <a:xfrm>
            <a:off x="4050102" y="1217463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3.3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BB81B1-DB20-4D7C-BB5F-8B1B9B39B212}"/>
              </a:ext>
            </a:extLst>
          </p:cNvPr>
          <p:cNvSpPr txBox="1"/>
          <p:nvPr/>
        </p:nvSpPr>
        <p:spPr>
          <a:xfrm>
            <a:off x="2121100" y="5845630"/>
            <a:ext cx="6075125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Device=True :: This GPU function will be called by another GPU function!</a:t>
            </a:r>
          </a:p>
        </p:txBody>
      </p:sp>
    </p:spTree>
    <p:extLst>
      <p:ext uri="{BB962C8B-B14F-4D97-AF65-F5344CB8AC3E}">
        <p14:creationId xmlns:p14="http://schemas.microsoft.com/office/powerpoint/2010/main" val="97933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8EAAD-F629-4A86-B504-519D9528D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Numba</a:t>
            </a:r>
            <a:r>
              <a:rPr lang="en-US"/>
              <a:t>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C19A7-6BD1-4444-9D47-2063510BF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err="1"/>
              <a:t>Numba</a:t>
            </a:r>
            <a:r>
              <a:rPr lang="en-US" sz="1800"/>
              <a:t> is great for improving performance (of arithmetically intensive code)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/>
              <a:t>Even for a single core, you can get lots of speedup. You still get to write in Python!!!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/>
              <a:t>You can even target multiple CPU cores to maybe get more speed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/>
              <a:t>You can target NVIDIA GPUs very easily</a:t>
            </a:r>
          </a:p>
          <a:p>
            <a:pPr marL="1374775" lvl="2" indent="-285750">
              <a:buFont typeface="Arial" panose="020B0604020202020204" pitchFamily="34" charset="0"/>
              <a:buChar char="•"/>
            </a:pPr>
            <a:r>
              <a:rPr lang="en-US" sz="1400"/>
              <a:t>You can do it simply using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@vectorize</a:t>
            </a:r>
          </a:p>
          <a:p>
            <a:pPr marL="1374775" lvl="2" indent="-285750">
              <a:buFont typeface="Arial" panose="020B0604020202020204" pitchFamily="34" charset="0"/>
              <a:buChar char="•"/>
            </a:pPr>
            <a:r>
              <a:rPr lang="en-US" sz="1400"/>
              <a:t>You can take advantage of CUDA features, but it is still mostly Python!</a:t>
            </a:r>
          </a:p>
          <a:p>
            <a:pPr marL="1374775" lvl="2" indent="-285750">
              <a:buFont typeface="Arial" panose="020B0604020202020204" pitchFamily="34" charset="0"/>
              <a:buChar char="•"/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cuda.jit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/>
              <a:t>is very powerful but you can use it with simple Python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err="1"/>
              <a:t>Numba</a:t>
            </a:r>
            <a:r>
              <a:rPr lang="en-US" sz="1800"/>
              <a:t> interoperates with other Python-GPU tools!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827420-A9E8-41BD-BD3D-0F040C8A98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1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934F3-EDDC-486F-BED4-F5D408EA0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0D009-32F9-488E-B0ED-8782EED6F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There may be times when your </a:t>
            </a:r>
            <a:r>
              <a:rPr lang="en-US" sz="1800" dirty="0" err="1">
                <a:latin typeface="Trebuchet MS"/>
              </a:rPr>
              <a:t>Numba</a:t>
            </a:r>
            <a:r>
              <a:rPr lang="en-US" sz="1800" dirty="0">
                <a:latin typeface="Trebuchet MS"/>
              </a:rPr>
              <a:t> compiled function will not improve performance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Ask yourself – why?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Example: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Don’t try to put an already compiled function into a </a:t>
            </a:r>
            <a:r>
              <a:rPr lang="en-US" sz="1600" dirty="0" err="1">
                <a:latin typeface="Trebuchet MS"/>
              </a:rPr>
              <a:t>Numba</a:t>
            </a:r>
            <a:r>
              <a:rPr lang="en-US" sz="1600" dirty="0">
                <a:latin typeface="Trebuchet MS"/>
              </a:rPr>
              <a:t> compiled function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Example – NumPy “convolve” function. It is already compiled for CPUs.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/>
              </a:rPr>
              <a:t>What do we do for GPUs?</a:t>
            </a:r>
          </a:p>
          <a:p>
            <a:pPr marL="1374775" lvl="2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Trebuchet MS"/>
              </a:rPr>
              <a:t>Write your own convolution function </a:t>
            </a:r>
            <a:r>
              <a:rPr lang="en-US" sz="1500" dirty="0">
                <a:latin typeface="Trebuchet MS"/>
                <a:sym typeface="Wingdings" panose="05000000000000000000" pitchFamily="2" charset="2"/>
              </a:rPr>
              <a:t></a:t>
            </a:r>
          </a:p>
          <a:p>
            <a:pPr marL="1374775" lvl="2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Trebuchet MS"/>
                <a:sym typeface="Wingdings" panose="05000000000000000000" pitchFamily="2" charset="2"/>
              </a:rPr>
              <a:t>Or find a library that already has this function available</a:t>
            </a:r>
            <a:endParaRPr lang="en-US" sz="15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A58DD3-CEB8-4FB4-8B57-F9FCE044FA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51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3F6D7-C443-48A4-A61C-6F6FDE03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TL;DR - OVERALL Python-GPU CODING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6A8A9-849C-4AAA-BE16-C85438536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Move computationally intensive sections of code to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Use @jit on CPUs (</a:t>
            </a:r>
            <a:r>
              <a:rPr lang="en-US" sz="1800" err="1">
                <a:latin typeface="Trebuchet MS"/>
              </a:rPr>
              <a:t>Numba</a:t>
            </a:r>
            <a:r>
              <a:rPr lang="en-US" sz="1800">
                <a:latin typeface="Trebuchet MS"/>
              </a:rPr>
              <a:t>)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Start with single core then move to multi-core</a:t>
            </a:r>
            <a:endParaRPr lang="en-US" sz="16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Switch to @vectorize (</a:t>
            </a:r>
            <a:r>
              <a:rPr lang="en-US" sz="1800" err="1">
                <a:latin typeface="Trebuchet MS"/>
              </a:rPr>
              <a:t>Numba</a:t>
            </a:r>
            <a:r>
              <a:rPr lang="en-US" sz="1800">
                <a:latin typeface="Trebuchet MS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Port to GPUs (@vectorize and @cuda.jit)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/>
              <a:t>May need to optimize data movement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Investigate custom kernels when you need more performance (or have more time)</a:t>
            </a:r>
          </a:p>
          <a:p>
            <a:pPr marL="914400" lvl="1" indent="-28575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Good topic to bring up this afternoon at office hours!</a:t>
            </a:r>
          </a:p>
        </p:txBody>
      </p:sp>
    </p:spTree>
    <p:extLst>
      <p:ext uri="{BB962C8B-B14F-4D97-AF65-F5344CB8AC3E}">
        <p14:creationId xmlns:p14="http://schemas.microsoft.com/office/powerpoint/2010/main" val="274874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835ED-C1D1-4DFC-B6C9-80E32D57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CUPY</a:t>
            </a:r>
          </a:p>
        </p:txBody>
      </p:sp>
    </p:spTree>
    <p:extLst>
      <p:ext uri="{BB962C8B-B14F-4D97-AF65-F5344CB8AC3E}">
        <p14:creationId xmlns:p14="http://schemas.microsoft.com/office/powerpoint/2010/main" val="140115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C3F08-7597-43E4-8BAF-443501FD1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66C1D-FE98-4B3D-8EF4-AFDB4F47F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Good: Python has a huge number of libraries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Bad: Python has a huge number of libraries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Many scientific/engineering/data science codes are built using: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NumPy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SciPy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err="1"/>
              <a:t>Scikit</a:t>
            </a:r>
            <a:r>
              <a:rPr lang="en-US" sz="1600"/>
              <a:t>-learn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Pandas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Many others…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A great deal of focus has been on </a:t>
            </a:r>
            <a:r>
              <a:rPr lang="en-US" sz="1800" err="1"/>
              <a:t>Numpy</a:t>
            </a:r>
            <a:endParaRPr lang="en-US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10245-514B-4795-A752-FD725AD4C6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Scientific/Engineering Applications</a:t>
            </a:r>
          </a:p>
        </p:txBody>
      </p:sp>
    </p:spTree>
    <p:extLst>
      <p:ext uri="{BB962C8B-B14F-4D97-AF65-F5344CB8AC3E}">
        <p14:creationId xmlns:p14="http://schemas.microsoft.com/office/powerpoint/2010/main" val="392251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84C0C-E974-4C42-991F-4FB7A74F4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Numpy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3162A-7727-45D3-BC87-3BAA5D39C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NumPy is probably the most popular library/tool outside of the core Python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800"/>
              <a:t>One of the first “big” projects for Python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800"/>
              <a:t>Many years of development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800"/>
              <a:t>Numeric focus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Highly tuned (for CPUs)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What about GPUs?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B46902-199F-4615-9C5A-80B3CF5091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4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84C0C-E974-4C42-991F-4FB7A74F4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CuPY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3162A-7727-45D3-BC87-3BAA5D39C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10" y="1870122"/>
            <a:ext cx="9948672" cy="3718925"/>
          </a:xfrm>
        </p:spPr>
        <p:txBody>
          <a:bodyPr/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/>
              <a:t>NumPy-like API accelerated with CUDA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/>
              <a:t>Implements a subset of NumPy interface, but it’s very close to being complete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/>
              <a:t>Adding some SciPy routines!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/>
              <a:t>Originally used by Chainer (DL framework popular in Japan)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Calling sequence is </a:t>
            </a:r>
            <a:r>
              <a:rPr lang="en-US" sz="1800" b="1">
                <a:latin typeface="Trebuchet MS"/>
              </a:rPr>
              <a:t>like </a:t>
            </a:r>
            <a:r>
              <a:rPr lang="en-US" sz="1800">
                <a:latin typeface="Trebuchet MS"/>
              </a:rPr>
              <a:t>NumPy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>
                <a:latin typeface="Courier New"/>
                <a:cs typeface="Courier New"/>
              </a:rPr>
              <a:t>	&gt;&gt; import </a:t>
            </a:r>
            <a:r>
              <a:rPr lang="en-US" sz="2000" err="1">
                <a:latin typeface="Courier New"/>
                <a:cs typeface="Courier New"/>
              </a:rPr>
              <a:t>numpy</a:t>
            </a:r>
            <a:r>
              <a:rPr lang="en-US" sz="2000">
                <a:latin typeface="Courier New"/>
                <a:cs typeface="Courier New"/>
              </a:rPr>
              <a:t> as np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>
                <a:latin typeface="Courier New"/>
                <a:cs typeface="Courier New"/>
              </a:rPr>
              <a:t>	&gt;&gt; </a:t>
            </a:r>
            <a:r>
              <a:rPr lang="en-US" sz="2000">
                <a:solidFill>
                  <a:srgbClr val="FF0000"/>
                </a:solidFill>
                <a:latin typeface="Courier New"/>
                <a:cs typeface="Courier New"/>
              </a:rPr>
              <a:t>import </a:t>
            </a:r>
            <a:r>
              <a:rPr lang="en-US" sz="2000" err="1">
                <a:solidFill>
                  <a:srgbClr val="FF0000"/>
                </a:solidFill>
                <a:latin typeface="Courier New"/>
                <a:cs typeface="Courier New"/>
              </a:rPr>
              <a:t>cupy</a:t>
            </a:r>
            <a:r>
              <a:rPr lang="en-US" sz="2000">
                <a:solidFill>
                  <a:srgbClr val="FF0000"/>
                </a:solidFill>
                <a:latin typeface="Courier New"/>
                <a:cs typeface="Courier New"/>
              </a:rPr>
              <a:t> as </a:t>
            </a:r>
            <a:r>
              <a:rPr lang="en-US" sz="2000" err="1">
                <a:solidFill>
                  <a:srgbClr val="FF0000"/>
                </a:solidFill>
                <a:latin typeface="Courier New"/>
                <a:cs typeface="Courier New"/>
              </a:rPr>
              <a:t>cp</a:t>
            </a:r>
            <a:endParaRPr lang="en-US" sz="2000">
              <a:solidFill>
                <a:srgbClr val="FF0000"/>
              </a:solidFill>
              <a:latin typeface="Courier New"/>
              <a:cs typeface="Courier New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>
                <a:latin typeface="Courier New"/>
                <a:cs typeface="Courier New"/>
              </a:rPr>
              <a:t>	&gt;&gt; </a:t>
            </a:r>
            <a:r>
              <a:rPr lang="en-US" sz="2000" err="1">
                <a:latin typeface="Courier New"/>
                <a:cs typeface="Courier New"/>
              </a:rPr>
              <a:t>x_cpu</a:t>
            </a:r>
            <a:r>
              <a:rPr lang="en-US" sz="2000">
                <a:latin typeface="Courier New"/>
                <a:cs typeface="Courier New"/>
              </a:rPr>
              <a:t> = </a:t>
            </a:r>
            <a:r>
              <a:rPr lang="en-US" sz="2000" err="1">
                <a:latin typeface="Courier New"/>
                <a:cs typeface="Courier New"/>
              </a:rPr>
              <a:t>np.array</a:t>
            </a:r>
            <a:r>
              <a:rPr lang="en-US" sz="2000">
                <a:latin typeface="Courier New"/>
                <a:cs typeface="Courier New"/>
              </a:rPr>
              <a:t>([1, 2, 3])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>
                <a:latin typeface="Courier New"/>
                <a:cs typeface="Courier New"/>
              </a:rPr>
              <a:t>	&gt;&gt; l2_cpu = </a:t>
            </a:r>
            <a:r>
              <a:rPr lang="en-US" sz="2000" err="1">
                <a:latin typeface="Courier New"/>
                <a:cs typeface="Courier New"/>
              </a:rPr>
              <a:t>np.linalg.norm</a:t>
            </a:r>
            <a:r>
              <a:rPr lang="en-US" sz="2000">
                <a:latin typeface="Courier New"/>
                <a:cs typeface="Courier New"/>
              </a:rPr>
              <a:t>(</a:t>
            </a:r>
            <a:r>
              <a:rPr lang="en-US" sz="2000" err="1">
                <a:latin typeface="Courier New"/>
                <a:cs typeface="Courier New"/>
              </a:rPr>
              <a:t>x_cpu</a:t>
            </a:r>
            <a:r>
              <a:rPr lang="en-US" sz="2000">
                <a:latin typeface="Courier New"/>
                <a:cs typeface="Courier New"/>
              </a:rPr>
              <a:t>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>
                <a:latin typeface="Courier New"/>
                <a:cs typeface="Courier New"/>
              </a:rPr>
              <a:t>	&gt;&gt; </a:t>
            </a:r>
            <a:r>
              <a:rPr lang="en-US" sz="2000" err="1">
                <a:solidFill>
                  <a:srgbClr val="FF0000"/>
                </a:solidFill>
                <a:latin typeface="Courier New"/>
                <a:cs typeface="Courier New"/>
              </a:rPr>
              <a:t>x_gpu</a:t>
            </a:r>
            <a:r>
              <a:rPr lang="en-US" sz="2000">
                <a:solidFill>
                  <a:srgbClr val="FF0000"/>
                </a:solidFill>
                <a:latin typeface="Courier New"/>
                <a:cs typeface="Courier New"/>
              </a:rPr>
              <a:t> = </a:t>
            </a:r>
            <a:r>
              <a:rPr lang="en-US" sz="2000" err="1">
                <a:solidFill>
                  <a:srgbClr val="FF0000"/>
                </a:solidFill>
                <a:latin typeface="Courier New"/>
                <a:cs typeface="Courier New"/>
              </a:rPr>
              <a:t>cp.array</a:t>
            </a:r>
            <a:r>
              <a:rPr lang="en-US" sz="2000">
                <a:solidFill>
                  <a:srgbClr val="FF0000"/>
                </a:solidFill>
                <a:latin typeface="Courier New"/>
                <a:cs typeface="Courier New"/>
              </a:rPr>
              <a:t>([1 ,2 ,3])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>
                <a:latin typeface="Courier New"/>
                <a:cs typeface="Courier New"/>
              </a:rPr>
              <a:t>	&gt;&gt; </a:t>
            </a:r>
            <a:r>
              <a:rPr lang="en-US" sz="2000">
                <a:solidFill>
                  <a:srgbClr val="FF0000"/>
                </a:solidFill>
                <a:latin typeface="Courier New"/>
                <a:cs typeface="Courier New"/>
              </a:rPr>
              <a:t>l2_gpu = </a:t>
            </a:r>
            <a:r>
              <a:rPr lang="en-US" sz="2000" err="1">
                <a:solidFill>
                  <a:srgbClr val="FF0000"/>
                </a:solidFill>
                <a:latin typeface="Courier New"/>
                <a:cs typeface="Courier New"/>
              </a:rPr>
              <a:t>cp.linalg.norm</a:t>
            </a:r>
            <a:r>
              <a:rPr lang="en-US" sz="2000">
                <a:solidFill>
                  <a:srgbClr val="FF0000"/>
                </a:solidFill>
                <a:latin typeface="Courier New"/>
                <a:cs typeface="Courier New"/>
              </a:rPr>
              <a:t>(</a:t>
            </a:r>
            <a:r>
              <a:rPr lang="en-US" sz="2000" err="1">
                <a:solidFill>
                  <a:srgbClr val="FF0000"/>
                </a:solidFill>
                <a:latin typeface="Courier New"/>
                <a:cs typeface="Courier New"/>
              </a:rPr>
              <a:t>x_gpu</a:t>
            </a:r>
            <a:r>
              <a:rPr lang="en-US" sz="2000">
                <a:solidFill>
                  <a:srgbClr val="FF0000"/>
                </a:solidFill>
                <a:latin typeface="Courier New"/>
                <a:cs typeface="Courier New"/>
              </a:rPr>
              <a:t>)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/>
              <a:t>Very Pythonic and very easy to use!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B46902-199F-4615-9C5A-80B3CF5091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https://github.com/cupy/cupy</a:t>
            </a:r>
          </a:p>
        </p:txBody>
      </p:sp>
    </p:spTree>
    <p:extLst>
      <p:ext uri="{BB962C8B-B14F-4D97-AF65-F5344CB8AC3E}">
        <p14:creationId xmlns:p14="http://schemas.microsoft.com/office/powerpoint/2010/main" val="301591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A8613-1E70-4D54-8D48-D1D43C713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Python?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A605A-7D2C-4265-95D3-19AFEBD19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281" y="1236762"/>
            <a:ext cx="9969297" cy="4193312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sz="1800">
                <a:latin typeface="Trebuchet MS"/>
              </a:rPr>
              <a:t>Very popular in many fields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sz="1800">
                <a:latin typeface="Trebuchet MS"/>
              </a:rPr>
              <a:t>Scientific community is quickly adopting Python, especially for data analytics 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sz="1800">
                <a:latin typeface="Trebuchet MS"/>
              </a:rPr>
              <a:t>#1 language for Deep Learning</a:t>
            </a:r>
            <a:endParaRPr lang="en-US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>
              <a:latin typeface="Trebuchet MS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Features:</a:t>
            </a:r>
            <a:endParaRPr lang="en-US"/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High-level, interactive, versatile (Jupyter Notebooks)</a:t>
            </a:r>
            <a:endParaRPr lang="en-US" sz="1600"/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Easy to prototype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Can expose bindings for lower-level languages (PyBind11, cppyy) 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Automatic Memory Management + Garbage collection (reclaim memory from deleted variables)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Dynamic typing (Runtime type checks)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Wide range of data types and structures (intrinsic Complex and Boolean data types)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u="sng">
                <a:latin typeface="Trebuchet MS"/>
              </a:rPr>
              <a:t>Many</a:t>
            </a:r>
            <a:r>
              <a:rPr lang="en-US" sz="1600" b="1">
                <a:latin typeface="Trebuchet MS"/>
              </a:rPr>
              <a:t> libraries (modules) available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Robust package and environment management (conda, pip)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,Sans-Serif" panose="020B0604020202020204" pitchFamily="34" charset="0"/>
              <a:buChar char="•"/>
            </a:pPr>
            <a:endParaRPr lang="en-US" sz="1800">
              <a:latin typeface="Trebuchet MS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,Sans-Serif" panose="020B0604020202020204" pitchFamily="34" charset="0"/>
              <a:buChar char="•"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71852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AFDBA-8EC9-444E-8B30-FCD645F6C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DE1F4-86D7-4BEA-AC91-CEB4C016E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“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pip install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cupy</a:t>
            </a:r>
            <a:r>
              <a:rPr lang="en-US" sz="1800"/>
              <a:t>”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/>
              <a:t>Last time I checked it was a really old 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“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install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cupy</a:t>
            </a:r>
            <a:r>
              <a:rPr lang="en-US" sz="1800"/>
              <a:t>”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/>
              <a:t>On Windows, a bit on the older side (as of this writing – 6 months)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/>
              <a:t>Linux has more up to date versions</a:t>
            </a:r>
          </a:p>
          <a:p>
            <a:endParaRPr lang="en-US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E52BCA-4804-42F9-8A3F-8EB4448CF3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Installation Notes</a:t>
            </a:r>
          </a:p>
        </p:txBody>
      </p:sp>
    </p:spTree>
    <p:extLst>
      <p:ext uri="{BB962C8B-B14F-4D97-AF65-F5344CB8AC3E}">
        <p14:creationId xmlns:p14="http://schemas.microsoft.com/office/powerpoint/2010/main" val="88745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18EF3-880F-4053-9503-0A0C5E91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CuPy</a:t>
            </a:r>
            <a:r>
              <a:rPr lang="en-US"/>
              <a:t> FEATURES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F71E1-5458-4C27-A8AE-FF5959AF0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Trebuchet MS"/>
              </a:rPr>
              <a:t>NumPy uses a class: </a:t>
            </a:r>
            <a:r>
              <a:rPr lang="en-US" sz="2000" err="1">
                <a:latin typeface="Courier New"/>
                <a:cs typeface="Courier New"/>
              </a:rPr>
              <a:t>numpy.ndarray</a:t>
            </a:r>
            <a:endParaRPr lang="en-U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err="1">
                <a:latin typeface="Trebuchet MS"/>
              </a:rPr>
              <a:t>Cupy</a:t>
            </a:r>
            <a:r>
              <a:rPr lang="en-US" sz="2000">
                <a:latin typeface="Trebuchet MS"/>
              </a:rPr>
              <a:t> has a class: </a:t>
            </a:r>
            <a:r>
              <a:rPr lang="en-US" sz="2000" err="1">
                <a:latin typeface="Courier New"/>
                <a:cs typeface="Courier New"/>
              </a:rPr>
              <a:t>cupy.ndarray</a:t>
            </a:r>
            <a:r>
              <a:rPr lang="en-US" sz="2000">
                <a:latin typeface="Courier New"/>
                <a:cs typeface="Courier New"/>
              </a:rPr>
              <a:t> </a:t>
            </a:r>
            <a:r>
              <a:rPr lang="en-US" sz="2000">
                <a:latin typeface="Trebuchet MS"/>
              </a:rPr>
              <a:t>(almost identical – extra information)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Trebuchet MS"/>
              </a:rPr>
              <a:t>Features: 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NumPy-like indexing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Most of Advanced indexing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Data Types (</a:t>
            </a:r>
            <a:r>
              <a:rPr lang="en-US" sz="1800" err="1">
                <a:latin typeface="Trebuchet MS"/>
              </a:rPr>
              <a:t>dtypes</a:t>
            </a:r>
            <a:r>
              <a:rPr lang="en-US" sz="1800">
                <a:latin typeface="Trebuchet MS"/>
              </a:rPr>
              <a:t>):</a:t>
            </a:r>
          </a:p>
          <a:p>
            <a:pPr marL="1431925" lvl="2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bool_, int8, int16, int32, int64, uint8, uint16, uint32, uint64, float16, float32, float64, complex64, complex128 </a:t>
            </a:r>
            <a:endParaRPr lang="en-US" sz="1600">
              <a:solidFill>
                <a:schemeClr val="bg1"/>
              </a:solidFill>
              <a:latin typeface="Trebuchet MS"/>
            </a:endParaRP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Most of the array creation and manipulation routines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All operators with broadcasting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All universal functions for elementwise operations (add(), subtrace(), exp(), log(), sin()…)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DD2F8A-E094-4593-8457-306252C858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8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18EF3-880F-4053-9503-0A0C5E91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CuPy</a:t>
            </a:r>
            <a:r>
              <a:rPr lang="en-US"/>
              <a:t> FEATURES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F71E1-5458-4C27-A8AE-FF5959AF0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/>
              <a:t>Linear algebra functions: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/>
              <a:t>dot, inner, outer, </a:t>
            </a:r>
            <a:r>
              <a:rPr lang="en-US" sz="1800" err="1"/>
              <a:t>matmul</a:t>
            </a:r>
            <a:r>
              <a:rPr lang="en-US" sz="1800"/>
              <a:t>, </a:t>
            </a:r>
            <a:r>
              <a:rPr lang="en-US" sz="1800" err="1"/>
              <a:t>tensordot</a:t>
            </a:r>
            <a:r>
              <a:rPr lang="en-US" sz="1800"/>
              <a:t>, </a:t>
            </a:r>
            <a:r>
              <a:rPr lang="en-US" sz="1800" err="1"/>
              <a:t>kron</a:t>
            </a:r>
            <a:r>
              <a:rPr lang="en-US" sz="1800"/>
              <a:t>, etc.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err="1"/>
              <a:t>Linalg</a:t>
            </a:r>
            <a:r>
              <a:rPr lang="en-US" sz="1800"/>
              <a:t>:</a:t>
            </a:r>
          </a:p>
          <a:p>
            <a:pPr marL="1431925" lvl="2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err="1"/>
              <a:t>cholesky</a:t>
            </a:r>
            <a:r>
              <a:rPr lang="en-US" sz="1600"/>
              <a:t>, QR, SVD, </a:t>
            </a:r>
            <a:r>
              <a:rPr lang="en-US" sz="1600" err="1"/>
              <a:t>eigh</a:t>
            </a:r>
            <a:r>
              <a:rPr lang="en-US" sz="1600"/>
              <a:t>, </a:t>
            </a:r>
            <a:r>
              <a:rPr lang="en-US" sz="1600" err="1"/>
              <a:t>eigvalsh</a:t>
            </a:r>
            <a:r>
              <a:rPr lang="en-US" sz="1600"/>
              <a:t>, deter, norm, </a:t>
            </a:r>
            <a:r>
              <a:rPr lang="en-US" sz="1600" err="1"/>
              <a:t>matrix_rank</a:t>
            </a:r>
            <a:r>
              <a:rPr lang="en-US" sz="1600"/>
              <a:t>, trace, solve, </a:t>
            </a:r>
            <a:r>
              <a:rPr lang="en-US" sz="1600" err="1"/>
              <a:t>tensorsolve</a:t>
            </a:r>
            <a:r>
              <a:rPr lang="en-US" sz="1600"/>
              <a:t>, inv, </a:t>
            </a:r>
            <a:r>
              <a:rPr lang="en-US" sz="1600" err="1"/>
              <a:t>pinv</a:t>
            </a:r>
            <a:endParaRPr lang="en-US" sz="1600"/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/>
              <a:t>Transpose, other matrix functions (</a:t>
            </a:r>
            <a:r>
              <a:rPr lang="en-US" sz="1800" err="1"/>
              <a:t>e.g</a:t>
            </a:r>
            <a:r>
              <a:rPr lang="en-US" sz="1800"/>
              <a:t> trig, comparisons, logical), saves to file, random functions, distributions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/>
              <a:t>Multi-dimensional matrices – indexing routines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/>
              <a:t>Matrix arithmetic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/>
              <a:t>Reduction along axes (sum, max, argmax, etc.)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/>
              <a:t>FFT (forward and inverse) 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/>
              <a:t>Uses NV libraries (</a:t>
            </a:r>
            <a:r>
              <a:rPr lang="en-US" sz="2000" err="1"/>
              <a:t>cuFFT</a:t>
            </a:r>
            <a:r>
              <a:rPr lang="en-US" sz="2000"/>
              <a:t>, </a:t>
            </a:r>
            <a:r>
              <a:rPr lang="en-US" sz="2000" err="1"/>
              <a:t>cuBLAS</a:t>
            </a:r>
            <a:r>
              <a:rPr lang="en-US" sz="2000"/>
              <a:t>, etc.)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DD2F8A-E094-4593-8457-306252C858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4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18EF3-880F-4053-9503-0A0C5E91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CuPy</a:t>
            </a:r>
            <a:r>
              <a:rPr lang="en-US"/>
              <a:t> FEATURES - 3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F71E1-5458-4C27-A8AE-FF5959AF0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/>
              <a:t>Mathematical Functions: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/>
              <a:t>Many standard functions: cos, tan, sin, floor, ceil, sum, prod, log, multiple, maximum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/>
              <a:t>Random functions: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/>
              <a:t>rand, random, </a:t>
            </a:r>
            <a:r>
              <a:rPr lang="en-US" sz="1800" err="1"/>
              <a:t>ranf</a:t>
            </a:r>
            <a:r>
              <a:rPr lang="en-US" sz="1800"/>
              <a:t>, sample, </a:t>
            </a:r>
            <a:r>
              <a:rPr lang="en-US" sz="1800" err="1"/>
              <a:t>random.seed</a:t>
            </a:r>
            <a:r>
              <a:rPr lang="en-US" sz="1800"/>
              <a:t>, shuffle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/>
              <a:t>Sort, Search, Count: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/>
              <a:t>sort, argmax, partition, nonzero, where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/>
              <a:t>Stats: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/>
              <a:t>mean, </a:t>
            </a:r>
            <a:r>
              <a:rPr lang="en-US" sz="1800" err="1"/>
              <a:t>var</a:t>
            </a:r>
            <a:r>
              <a:rPr lang="en-US" sz="1800"/>
              <a:t>, </a:t>
            </a:r>
            <a:r>
              <a:rPr lang="en-US" sz="1800" err="1"/>
              <a:t>std</a:t>
            </a:r>
            <a:r>
              <a:rPr lang="en-US" sz="1800"/>
              <a:t>, </a:t>
            </a:r>
            <a:r>
              <a:rPr lang="en-US" sz="1800" err="1"/>
              <a:t>bincount</a:t>
            </a:r>
            <a:r>
              <a:rPr lang="en-US" sz="1800"/>
              <a:t>, </a:t>
            </a:r>
            <a:r>
              <a:rPr lang="en-US" sz="1800" err="1"/>
              <a:t>amin</a:t>
            </a:r>
            <a:r>
              <a:rPr lang="en-US" sz="1800"/>
              <a:t>, </a:t>
            </a:r>
            <a:r>
              <a:rPr lang="en-US" sz="1800" err="1"/>
              <a:t>amax</a:t>
            </a:r>
            <a:r>
              <a:rPr lang="en-US" sz="1800"/>
              <a:t>, sum, histograms (</a:t>
            </a:r>
            <a:r>
              <a:rPr lang="en-US" sz="1800" err="1"/>
              <a:t>binsort</a:t>
            </a:r>
            <a:r>
              <a:rPr lang="en-US" sz="1800"/>
              <a:t>)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/>
              <a:t>Sparse Matrix class:</a:t>
            </a:r>
          </a:p>
          <a:p>
            <a:pPr marL="914400" lvl="1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/>
              <a:t>Similar functions to full matrix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sz="20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DD2F8A-E094-4593-8457-306252C858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5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18EF3-880F-4053-9503-0A0C5E91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CuPy</a:t>
            </a:r>
            <a:r>
              <a:rPr lang="en-US"/>
              <a:t> FEATURES - 4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F71E1-5458-4C27-A8AE-FF5959AF0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Trebuchet MS"/>
              </a:rPr>
              <a:t>NumPy - </a:t>
            </a:r>
            <a:r>
              <a:rPr lang="en-US" sz="2000" err="1">
                <a:latin typeface="Trebuchet MS"/>
              </a:rPr>
              <a:t>CuPy</a:t>
            </a:r>
            <a:r>
              <a:rPr lang="en-US" sz="2000">
                <a:latin typeface="Trebuchet MS"/>
              </a:rPr>
              <a:t> CUDA Code Support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Move data to/from GPU, device management, memory management, debugging, streams, events, hooks for profiling, testing modules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Trebuchet MS"/>
              </a:rPr>
              <a:t>Can do custom kernels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User-defined elementwise CUDA kernels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User-defined reduction CUDA kernels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Trebuchet MS"/>
              </a:rPr>
              <a:t>Documentation is excellent</a:t>
            </a:r>
            <a:endParaRPr lang="en-US" sz="200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sz="20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DD2F8A-E094-4593-8457-306252C858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33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18EF3-880F-4053-9503-0A0C5E91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CuPy</a:t>
            </a:r>
            <a:r>
              <a:rPr lang="en-US"/>
              <a:t> New-</a:t>
            </a:r>
            <a:r>
              <a:rPr lang="en-US" err="1"/>
              <a:t>ish</a:t>
            </a:r>
            <a:r>
              <a:rPr lang="en-US"/>
              <a:t>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F71E1-5458-4C27-A8AE-FF5959AF0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Started to write SciPy functions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cupyx</a:t>
            </a:r>
            <a:endParaRPr lang="en-U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Examples: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cupyx.scipy.fft.X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800"/>
              <a:t> – FFT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cupyx.scipy.fftpack.X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800"/>
              <a:t> – Legacy FFT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cupyx.scipy.linalg.lu_factor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cupyx.scipy.linalg.lu_solve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cupyx.scipy.linalg.solve.triangular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sz="20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DD2F8A-E094-4593-8457-306252C858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5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64C6-5F76-4AE2-BA49-B58ECEA8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CUPY Simple example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ECC6877-325C-403F-A7D2-9CAF369C4FEA}"/>
              </a:ext>
            </a:extLst>
          </p:cNvPr>
          <p:cNvSpPr/>
          <p:nvPr/>
        </p:nvSpPr>
        <p:spPr>
          <a:xfrm>
            <a:off x="498348" y="1708796"/>
            <a:ext cx="9674352" cy="4113164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cupy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endParaRPr lang="en-US" sz="16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6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cp.random.uniform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(low=-1., high=1., size=(64, 64)).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astype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(cp.float32)</a:t>
            </a:r>
          </a:p>
          <a:p>
            <a:pPr lvl="0"/>
            <a:endParaRPr lang="en-US" sz="16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 s, v = 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cp.linalg.svd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D90772E-4A25-46AA-8105-FEFA42A97D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/>
          <a:p>
            <a:r>
              <a:rPr lang="en-US"/>
              <a:t>SVD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D549059-88DD-4426-AA61-9828F013414C}"/>
              </a:ext>
            </a:extLst>
          </p:cNvPr>
          <p:cNvGrpSpPr/>
          <p:nvPr/>
        </p:nvGrpSpPr>
        <p:grpSpPr>
          <a:xfrm>
            <a:off x="3867151" y="3938034"/>
            <a:ext cx="2533650" cy="590931"/>
            <a:chOff x="3867151" y="4247959"/>
            <a:chExt cx="2533650" cy="590931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97A462B-C924-44BA-BDCE-0904E09270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7151" y="4543425"/>
              <a:ext cx="93344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1BFD545-086B-4F01-B349-15F1EDC5525F}"/>
                </a:ext>
              </a:extLst>
            </p:cNvPr>
            <p:cNvGrpSpPr/>
            <p:nvPr/>
          </p:nvGrpSpPr>
          <p:grpSpPr>
            <a:xfrm>
              <a:off x="4800600" y="4247959"/>
              <a:ext cx="1600201" cy="590931"/>
              <a:chOff x="5372100" y="4850797"/>
              <a:chExt cx="1600201" cy="590931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F49F07E-AA47-42F4-9C54-3515A15E049C}"/>
                  </a:ext>
                </a:extLst>
              </p:cNvPr>
              <p:cNvSpPr txBox="1"/>
              <p:nvPr/>
            </p:nvSpPr>
            <p:spPr>
              <a:xfrm>
                <a:off x="5486401" y="4850797"/>
                <a:ext cx="1485900" cy="590931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>
                    <a:solidFill>
                      <a:schemeClr val="bg1"/>
                    </a:solidFill>
                  </a:rPr>
                  <a:t>u, s, v are still on GPU</a:t>
                </a: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84FC7AC-1EEF-4DC9-B552-A50B6396BA36}"/>
                  </a:ext>
                </a:extLst>
              </p:cNvPr>
              <p:cNvSpPr/>
              <p:nvPr/>
            </p:nvSpPr>
            <p:spPr>
              <a:xfrm>
                <a:off x="5372100" y="4867275"/>
                <a:ext cx="1476375" cy="571500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130122E-F625-48F6-B573-80198ABF0735}"/>
              </a:ext>
            </a:extLst>
          </p:cNvPr>
          <p:cNvSpPr txBox="1"/>
          <p:nvPr/>
        </p:nvSpPr>
        <p:spPr>
          <a:xfrm>
            <a:off x="9454186" y="1712752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4.1</a:t>
            </a:r>
            <a:endParaRPr lang="en-US"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37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64C6-5F76-4AE2-BA49-B58ECEA8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CUPY Simple example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ECC6877-325C-403F-A7D2-9CAF369C4FEA}"/>
              </a:ext>
            </a:extLst>
          </p:cNvPr>
          <p:cNvSpPr/>
          <p:nvPr/>
        </p:nvSpPr>
        <p:spPr>
          <a:xfrm>
            <a:off x="593002" y="1708795"/>
            <a:ext cx="9786796" cy="4282430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cupy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cp</a:t>
            </a:r>
          </a:p>
          <a:p>
            <a:pPr lvl="0"/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pPr lvl="0"/>
            <a:endParaRPr lang="en-US" sz="16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A_cpu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np.random.uniform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(low=-1., high=1., size=(64, 64)).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astype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(np.float32)</a:t>
            </a:r>
          </a:p>
          <a:p>
            <a:pPr lvl="0"/>
            <a:r>
              <a:rPr lang="en-US" sz="16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A_gpu</a:t>
            </a:r>
            <a:r>
              <a:rPr lang="en-US" sz="16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cp.asarray</a:t>
            </a:r>
            <a:r>
              <a:rPr lang="en-US" sz="16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A_cpu</a:t>
            </a:r>
            <a:r>
              <a:rPr lang="en-US" sz="16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sz="16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u_gpu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s_gpu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v_gpu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cp.linalg.svd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A_gpu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 "type(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u_gpu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 ",type(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u_gpu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sz="16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6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u_cpu</a:t>
            </a:r>
            <a:r>
              <a:rPr lang="en-US" sz="16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cp.asnumpy</a:t>
            </a:r>
            <a:r>
              <a:rPr lang="en-US" sz="16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u_gpu</a:t>
            </a:r>
            <a:r>
              <a:rPr lang="en-US" sz="16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 "type(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u_cpu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 ",type(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u_cpu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sz="16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[laytonjb@home4 CUPY]$ python svd2.py</a:t>
            </a:r>
          </a:p>
          <a:p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type(</a:t>
            </a:r>
            <a:r>
              <a:rPr lang="en-US" b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u_gpu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  &lt;type '</a:t>
            </a:r>
            <a:r>
              <a:rPr lang="en-US" b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cupy.core.core.ndarray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'&gt;</a:t>
            </a:r>
          </a:p>
          <a:p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type(</a:t>
            </a:r>
            <a:r>
              <a:rPr lang="en-US" b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u_cpu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  &lt;type '</a:t>
            </a:r>
            <a:r>
              <a:rPr lang="en-US" b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numpy.ndarray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sz="1600" b="1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D90772E-4A25-46AA-8105-FEFA42A97D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/>
          <a:p>
            <a:r>
              <a:rPr lang="en-US"/>
              <a:t>SVD – 2 (copy data to/from CPU)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79BA26B-77CE-454A-A58A-02D6F4DFDA6E}"/>
              </a:ext>
            </a:extLst>
          </p:cNvPr>
          <p:cNvGrpSpPr/>
          <p:nvPr/>
        </p:nvGrpSpPr>
        <p:grpSpPr>
          <a:xfrm>
            <a:off x="3930527" y="4006116"/>
            <a:ext cx="4643104" cy="590931"/>
            <a:chOff x="3867152" y="4247959"/>
            <a:chExt cx="4643104" cy="590931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48E7C70-3F4F-431F-9C49-F123DFDE65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7152" y="4543425"/>
              <a:ext cx="180031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914FABE-8685-49D5-8F6D-07522F42EF49}"/>
                </a:ext>
              </a:extLst>
            </p:cNvPr>
            <p:cNvGrpSpPr/>
            <p:nvPr/>
          </p:nvGrpSpPr>
          <p:grpSpPr>
            <a:xfrm>
              <a:off x="5667644" y="4247959"/>
              <a:ext cx="2842612" cy="590931"/>
              <a:chOff x="6239144" y="4850797"/>
              <a:chExt cx="2842612" cy="590931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2E895C-8DD8-4494-B5D2-57374E14AFB6}"/>
                  </a:ext>
                </a:extLst>
              </p:cNvPr>
              <p:cNvSpPr txBox="1"/>
              <p:nvPr/>
            </p:nvSpPr>
            <p:spPr>
              <a:xfrm>
                <a:off x="6328369" y="4850797"/>
                <a:ext cx="2753387" cy="590931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>
                    <a:solidFill>
                      <a:schemeClr val="bg1"/>
                    </a:solidFill>
                  </a:rPr>
                  <a:t>Copy </a:t>
                </a:r>
                <a:r>
                  <a:rPr lang="en-US" err="1">
                    <a:solidFill>
                      <a:schemeClr val="bg1"/>
                    </a:solidFill>
                  </a:rPr>
                  <a:t>u_gpu</a:t>
                </a:r>
                <a:r>
                  <a:rPr lang="en-US">
                    <a:solidFill>
                      <a:schemeClr val="bg1"/>
                    </a:solidFill>
                  </a:rPr>
                  <a:t> to Host. Becomes </a:t>
                </a:r>
                <a:r>
                  <a:rPr lang="en-US" err="1">
                    <a:solidFill>
                      <a:schemeClr val="bg1"/>
                    </a:solidFill>
                  </a:rPr>
                  <a:t>Numpy</a:t>
                </a:r>
                <a:r>
                  <a:rPr lang="en-US">
                    <a:solidFill>
                      <a:schemeClr val="bg1"/>
                    </a:solidFill>
                  </a:rPr>
                  <a:t> object</a:t>
                </a: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FEDABA7-2B80-42E1-9679-B57B60ADAB0C}"/>
                  </a:ext>
                </a:extLst>
              </p:cNvPr>
              <p:cNvSpPr/>
              <p:nvPr/>
            </p:nvSpPr>
            <p:spPr>
              <a:xfrm>
                <a:off x="6239144" y="4867276"/>
                <a:ext cx="2753387" cy="571500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113C48-D0E5-459C-871D-54B1132FCF47}"/>
              </a:ext>
            </a:extLst>
          </p:cNvPr>
          <p:cNvGrpSpPr/>
          <p:nvPr/>
        </p:nvGrpSpPr>
        <p:grpSpPr>
          <a:xfrm>
            <a:off x="3924664" y="2943443"/>
            <a:ext cx="4915663" cy="600828"/>
            <a:chOff x="3867153" y="4413906"/>
            <a:chExt cx="4915663" cy="600828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B495851-AF35-4231-B91A-DCD92F2E8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7153" y="4543425"/>
              <a:ext cx="207305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47B4DBF-3563-4050-A521-ADAB2678AC18}"/>
                </a:ext>
              </a:extLst>
            </p:cNvPr>
            <p:cNvGrpSpPr/>
            <p:nvPr/>
          </p:nvGrpSpPr>
          <p:grpSpPr>
            <a:xfrm>
              <a:off x="5940204" y="4413906"/>
              <a:ext cx="2842612" cy="600828"/>
              <a:chOff x="6511704" y="5016744"/>
              <a:chExt cx="2842612" cy="600828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ECEF916-2F27-45FC-865C-6D88668CA36F}"/>
                  </a:ext>
                </a:extLst>
              </p:cNvPr>
              <p:cNvSpPr txBox="1"/>
              <p:nvPr/>
            </p:nvSpPr>
            <p:spPr>
              <a:xfrm>
                <a:off x="6600929" y="5026641"/>
                <a:ext cx="2753387" cy="590931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>
                    <a:solidFill>
                      <a:schemeClr val="bg1"/>
                    </a:solidFill>
                  </a:rPr>
                  <a:t>Copy </a:t>
                </a:r>
                <a:r>
                  <a:rPr lang="en-US" err="1">
                    <a:solidFill>
                      <a:schemeClr val="bg1"/>
                    </a:solidFill>
                  </a:rPr>
                  <a:t>A_cpu</a:t>
                </a:r>
                <a:r>
                  <a:rPr lang="en-US">
                    <a:solidFill>
                      <a:schemeClr val="bg1"/>
                    </a:solidFill>
                  </a:rPr>
                  <a:t> to GPU. Becomes </a:t>
                </a:r>
                <a:r>
                  <a:rPr lang="en-US" err="1">
                    <a:solidFill>
                      <a:schemeClr val="bg1"/>
                    </a:solidFill>
                  </a:rPr>
                  <a:t>CuPy</a:t>
                </a:r>
                <a:r>
                  <a:rPr lang="en-US">
                    <a:solidFill>
                      <a:schemeClr val="bg1"/>
                    </a:solidFill>
                  </a:rPr>
                  <a:t> object</a:t>
                </a: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D318AA31-8FEA-4779-BE58-8D358B621EBF}"/>
                  </a:ext>
                </a:extLst>
              </p:cNvPr>
              <p:cNvSpPr/>
              <p:nvPr/>
            </p:nvSpPr>
            <p:spPr>
              <a:xfrm>
                <a:off x="6511704" y="5016744"/>
                <a:ext cx="2753387" cy="571500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CFC5E43-933B-41A2-ACC2-58474569E2FB}"/>
              </a:ext>
            </a:extLst>
          </p:cNvPr>
          <p:cNvSpPr txBox="1"/>
          <p:nvPr/>
        </p:nvSpPr>
        <p:spPr>
          <a:xfrm>
            <a:off x="9448911" y="1749680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4.2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73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64C6-5F76-4AE2-BA49-B58ECEA8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CUPY Simple EXAMPLE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ECC6877-325C-403F-A7D2-9CAF369C4FEA}"/>
              </a:ext>
            </a:extLst>
          </p:cNvPr>
          <p:cNvSpPr/>
          <p:nvPr/>
        </p:nvSpPr>
        <p:spPr>
          <a:xfrm>
            <a:off x="896293" y="1995948"/>
            <a:ext cx="9153054" cy="3676783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math</a:t>
            </a:r>
          </a:p>
          <a:p>
            <a:pPr lvl="0"/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cupy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endParaRPr lang="en-US" sz="16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6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cp.random.uniform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(low=-1., high=1., size=(64,64)).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astype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(cp.float32)</a:t>
            </a:r>
          </a:p>
          <a:p>
            <a:pPr lvl="0"/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cp.random.uniform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(low=-1., high=1., size=(64,64)).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astype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(cp.float32)</a:t>
            </a:r>
          </a:p>
          <a:p>
            <a:pPr lvl="0"/>
            <a:endParaRPr lang="en-US" sz="16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</a:t>
            </a:r>
            <a:r>
              <a:rPr lang="en-US" sz="16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cp.matmul</a:t>
            </a:r>
            <a:r>
              <a:rPr lang="en-US"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(A,B)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D90772E-4A25-46AA-8105-FEFA42A97D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/>
          <a:p>
            <a:r>
              <a:rPr lang="en-US"/>
              <a:t>Matrix Multiplication on GPU</a:t>
            </a:r>
          </a:p>
        </p:txBody>
      </p:sp>
    </p:spTree>
    <p:extLst>
      <p:ext uri="{BB962C8B-B14F-4D97-AF65-F5344CB8AC3E}">
        <p14:creationId xmlns:p14="http://schemas.microsoft.com/office/powerpoint/2010/main" val="141001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3D2D-A0DE-4AA6-A397-46BC598F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MATRIX MULTIPLICATION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135C4-4FB8-40E5-8D69-0C5E988ED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The example in the first cell of the </a:t>
            </a:r>
            <a:r>
              <a:rPr lang="en-US" sz="1800" err="1">
                <a:latin typeface="Trebuchet MS"/>
              </a:rPr>
              <a:t>Jupyter</a:t>
            </a:r>
            <a:r>
              <a:rPr lang="en-US" sz="1800">
                <a:latin typeface="Trebuchet MS"/>
              </a:rPr>
              <a:t> notebook creates the two input arrays on either the CPU or the GPU (uses </a:t>
            </a:r>
            <a:r>
              <a:rPr lang="en-US" sz="1800" err="1">
                <a:latin typeface="Trebuchet MS"/>
              </a:rPr>
              <a:t>cupy</a:t>
            </a:r>
            <a:r>
              <a:rPr lang="en-US" sz="1800">
                <a:latin typeface="Trebuchet MS"/>
              </a:rPr>
              <a:t> method, </a:t>
            </a:r>
            <a:r>
              <a:rPr lang="en-US" sz="1800" err="1">
                <a:latin typeface="Courier New"/>
                <a:cs typeface="Courier New"/>
              </a:rPr>
              <a:t>asnumpy</a:t>
            </a:r>
            <a:r>
              <a:rPr lang="en-US" sz="1800">
                <a:latin typeface="Courier New"/>
                <a:cs typeface="Courier New"/>
              </a:rPr>
              <a:t>()</a:t>
            </a:r>
            <a:r>
              <a:rPr lang="en-US" sz="1800">
                <a:latin typeface="Trebuchet MS"/>
              </a:rPr>
              <a:t>  )</a:t>
            </a:r>
            <a:endParaRPr lang="en-US" sz="1600">
              <a:latin typeface="Trebuchet MS"/>
            </a:endParaRP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Then the multiplication is performed (and timed)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Try varying the “size” variable to see where the GPU is faster than the CPU.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Second cell copies the data from the CPU to the GPU using a method as </a:t>
            </a:r>
            <a:r>
              <a:rPr lang="en-US" sz="1800">
                <a:latin typeface="Courier New"/>
                <a:cs typeface="Courier New"/>
              </a:rPr>
              <a:t>array()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The timings include the time to transfer the data from the CPU to the GPU (and back)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Try varying the size of the problem to where the CPU and GPU times are about the same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How does this compare to the previous cell where data was created on the GPU?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C05BA1-A180-4645-BD4B-C7895BE60B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F25815-0C85-4232-9F09-CA7581FD20F1}"/>
              </a:ext>
            </a:extLst>
          </p:cNvPr>
          <p:cNvSpPr txBox="1"/>
          <p:nvPr/>
        </p:nvSpPr>
        <p:spPr>
          <a:xfrm>
            <a:off x="696" y="2029275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</a:rPr>
              <a:t>4.3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B9B3BE-2265-4A28-A409-FC7724104275}"/>
              </a:ext>
            </a:extLst>
          </p:cNvPr>
          <p:cNvSpPr txBox="1"/>
          <p:nvPr/>
        </p:nvSpPr>
        <p:spPr>
          <a:xfrm>
            <a:off x="697" y="3712123"/>
            <a:ext cx="622286" cy="4247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4.4</a:t>
            </a:r>
            <a:endParaRPr lang="en-US"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1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A8613-1E70-4D54-8D48-D1D43C713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Python?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A605A-7D2C-4265-95D3-19AFEBD19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992" y="1546631"/>
            <a:ext cx="9948672" cy="3718925"/>
          </a:xfrm>
        </p:spPr>
        <p:txBody>
          <a:bodyPr/>
          <a:lstStyle/>
          <a:p>
            <a:r>
              <a:rPr lang="en-US" sz="1800" b="1">
                <a:latin typeface="Trebuchet MS"/>
              </a:rPr>
              <a:t>Easy to use</a:t>
            </a:r>
            <a:endParaRPr lang="en-US" sz="1800">
              <a:latin typeface="Trebuchet M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You don’t have to learn CUDA! (CUDA-less GPU programming)</a:t>
            </a:r>
            <a:endParaRPr lang="en-US"/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Unless you really want to </a:t>
            </a:r>
            <a:r>
              <a:rPr lang="en-US" sz="1600">
                <a:latin typeface="Trebuchet MS"/>
                <a:sym typeface="Wingdings" panose="05000000000000000000" pitchFamily="2" charset="2"/>
              </a:rPr>
              <a:t></a:t>
            </a:r>
            <a:endParaRPr lang="en-US" sz="1600">
              <a:latin typeface="Trebuchet MS"/>
            </a:endParaRPr>
          </a:p>
          <a:p>
            <a:r>
              <a:rPr lang="en-US" sz="1800" b="1">
                <a:latin typeface="Trebuchet MS"/>
              </a:rPr>
              <a:t>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High-level scripting languages are in many ways' polar-opposite to GPUs</a:t>
            </a:r>
            <a:endParaRPr lang="en-US"/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GPUs are highly parallel, designed for maximum throughput, and they offer a tremendous advance in performance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Scripting languages such as Python favor ease of use over computational speed and do not generally emphasize parallelism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u="sng">
                <a:latin typeface="Trebuchet MS"/>
              </a:rPr>
              <a:t>Numba and CuPy</a:t>
            </a:r>
            <a:endParaRPr lang="en-US" sz="1800" u="sng"/>
          </a:p>
          <a:p>
            <a:pPr marL="914400" lvl="1" indent="-342900">
              <a:buFont typeface="Arial" panose="020B0604020202020204" pitchFamily="34" charset="0"/>
              <a:buChar char="•"/>
            </a:pPr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CE12C-8B19-4D4D-A66F-1277EEB47C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And GPUs?</a:t>
            </a:r>
          </a:p>
        </p:txBody>
      </p:sp>
    </p:spTree>
    <p:extLst>
      <p:ext uri="{BB962C8B-B14F-4D97-AF65-F5344CB8AC3E}">
        <p14:creationId xmlns:p14="http://schemas.microsoft.com/office/powerpoint/2010/main" val="171150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3DA52-1001-4023-AEEC-AEC9AA98B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C9475-80BA-43C5-AE8E-70A18E115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Notice you must explicitly copy data from host to device or from device to host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/>
              <a:t>Remember that this can limit performance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500" b="1"/>
              <a:t>“What is computed on the GPU, stays on the GPU”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500"/>
              <a:t>Can create data on GPU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After computation, data remains on device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/>
              <a:t>You can copy it back to host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/>
              <a:t>Or you can perform further computations using those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Almost anything that is coded in NumPy, can be coded in </a:t>
            </a:r>
            <a:r>
              <a:rPr lang="en-US" sz="1800" err="1"/>
              <a:t>CuPy</a:t>
            </a:r>
            <a:endParaRPr lang="en-US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42644-FE54-4486-8BC1-A752F4C7EC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8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1EBD2-557F-4C2C-9878-370A9F8C5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Advantages of CUPY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0AF7F-E1BC-4B05-AF07-1431889B2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Leaving data on GPU allows easier coding for equations such as,</a:t>
            </a:r>
          </a:p>
          <a:p>
            <a:r>
              <a:rPr lang="en-US" sz="1800"/>
              <a:t>		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Q = XA</a:t>
            </a:r>
            <a:r>
              <a:rPr lang="en-US" sz="1800" baseline="3000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+ AX + DWD</a:t>
            </a:r>
            <a:r>
              <a:rPr lang="en-US" sz="1800" baseline="3000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800"/>
              <a:t>		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18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= (I –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800" baseline="-2500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800" baseline="-2500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800" baseline="3000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en-US" sz="1800" baseline="-2500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(I –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800" baseline="-2500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800" baseline="-2500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800" baseline="3000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Allows equations to be broken into pieces for easier coding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/>
              <a:t>Can copy back intermediate results as needed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4BDBCB-B945-45AF-BD85-AF6BF49C2F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Matrix Manipulation</a:t>
            </a:r>
          </a:p>
        </p:txBody>
      </p:sp>
    </p:spTree>
    <p:extLst>
      <p:ext uri="{BB962C8B-B14F-4D97-AF65-F5344CB8AC3E}">
        <p14:creationId xmlns:p14="http://schemas.microsoft.com/office/powerpoint/2010/main" val="57700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18EF3-880F-4053-9503-0A0C5E91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CuPy</a:t>
            </a:r>
            <a:r>
              <a:rPr lang="en-US"/>
              <a:t> - Differences with </a:t>
            </a:r>
            <a:r>
              <a:rPr lang="en-US" err="1"/>
              <a:t>Numpy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F71E1-5458-4C27-A8AE-FF5959AF0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Cast behavior from float to integer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Some casting behaviors from float to integer are not defined in C++ specification</a:t>
            </a:r>
          </a:p>
          <a:p>
            <a:pPr marL="9144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rebuchet MS"/>
              </a:rPr>
              <a:t>The casting from a negative float to unsigned integer and infinity to integer is one of such examples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Random methods support </a:t>
            </a:r>
            <a:r>
              <a:rPr lang="en-US" sz="1800" err="1">
                <a:latin typeface="Trebuchet MS"/>
              </a:rPr>
              <a:t>dtype</a:t>
            </a:r>
            <a:r>
              <a:rPr lang="en-US" sz="1800">
                <a:latin typeface="Trebuchet MS"/>
              </a:rPr>
              <a:t> argument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Behavior with out-of-bounds indices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Behavior with duplicate values in indices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Reduction methods return zero-dimensional array, while numpy returns scalars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800">
              <a:latin typeface="Trebuchet MS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>
                <a:latin typeface="Trebuchet MS"/>
                <a:hlinkClick r:id="rId2"/>
              </a:rPr>
              <a:t>https://docs-cupy.chainer.org/en/stable/reference/difference.html</a:t>
            </a:r>
            <a:endParaRPr lang="en-US"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45487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3F6D7-C443-48A4-A61C-6F6FDE03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TL;DR - OVERALL Python-GPU CODING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6A8A9-849C-4AAA-BE16-C85438536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>
                    <a:lumMod val="75000"/>
                  </a:schemeClr>
                </a:solidFill>
                <a:latin typeface="Trebuchet MS"/>
              </a:rPr>
              <a:t>Move computationally intensive sections of code to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>
                    <a:lumMod val="75000"/>
                  </a:schemeClr>
                </a:solidFill>
                <a:latin typeface="Trebuchet MS"/>
              </a:rPr>
              <a:t>Use @jit on CPUs (</a:t>
            </a:r>
            <a:r>
              <a:rPr lang="en-US" sz="1800" err="1">
                <a:solidFill>
                  <a:schemeClr val="tx1">
                    <a:lumMod val="75000"/>
                  </a:schemeClr>
                </a:solidFill>
                <a:latin typeface="Trebuchet MS"/>
              </a:rPr>
              <a:t>Numba</a:t>
            </a:r>
            <a:r>
              <a:rPr lang="en-US" sz="1800">
                <a:solidFill>
                  <a:schemeClr val="tx1">
                    <a:lumMod val="75000"/>
                  </a:schemeClr>
                </a:solidFill>
                <a:latin typeface="Trebuchet MS"/>
              </a:rPr>
              <a:t>)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>
                    <a:lumMod val="75000"/>
                  </a:schemeClr>
                </a:solidFill>
                <a:latin typeface="Trebuchet MS"/>
              </a:rPr>
              <a:t>Start with single core then move to multi-core</a:t>
            </a:r>
            <a:endParaRPr lang="en-US" sz="1600">
              <a:solidFill>
                <a:schemeClr val="tx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>
                    <a:lumMod val="75000"/>
                  </a:schemeClr>
                </a:solidFill>
                <a:latin typeface="Trebuchet MS"/>
              </a:rPr>
              <a:t>Switch to @vectorize (</a:t>
            </a:r>
            <a:r>
              <a:rPr lang="en-US" sz="1800" err="1">
                <a:solidFill>
                  <a:schemeClr val="tx1">
                    <a:lumMod val="75000"/>
                  </a:schemeClr>
                </a:solidFill>
                <a:latin typeface="Trebuchet MS"/>
              </a:rPr>
              <a:t>Numba</a:t>
            </a:r>
            <a:r>
              <a:rPr lang="en-US" sz="1800">
                <a:solidFill>
                  <a:schemeClr val="tx1">
                    <a:lumMod val="75000"/>
                  </a:schemeClr>
                </a:solidFill>
                <a:latin typeface="Trebuchet MS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>
                    <a:lumMod val="75000"/>
                  </a:schemeClr>
                </a:solidFill>
                <a:latin typeface="Trebuchet MS"/>
              </a:rPr>
              <a:t>Port to GPUs (@vectorize and @cuda.jit)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>
                    <a:lumMod val="75000"/>
                  </a:schemeClr>
                </a:solidFill>
                <a:latin typeface="Trebuchet MS"/>
              </a:rPr>
              <a:t>May need to optimize data movement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>
                <a:latin typeface="Trebuchet MS"/>
              </a:rPr>
              <a:t>Use </a:t>
            </a:r>
            <a:r>
              <a:rPr lang="en-US" sz="1800" b="1" err="1">
                <a:latin typeface="Trebuchet MS"/>
              </a:rPr>
              <a:t>CuPy</a:t>
            </a:r>
            <a:r>
              <a:rPr lang="en-US" sz="1800" b="1">
                <a:latin typeface="Trebuchet MS"/>
              </a:rPr>
              <a:t> for common computations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>
                <a:latin typeface="Trebuchet MS"/>
              </a:rPr>
              <a:t>Consider custom kernels when you need more performance (or have more time)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58068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00BDF1-9806-4FA8-BEB8-0EFDC1A3CEF3}"/>
              </a:ext>
            </a:extLst>
          </p:cNvPr>
          <p:cNvSpPr txBox="1"/>
          <p:nvPr/>
        </p:nvSpPr>
        <p:spPr>
          <a:xfrm>
            <a:off x="3820706" y="1841198"/>
            <a:ext cx="6116546" cy="275152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endParaRPr lang="en-US" sz="2400" b="1" dirty="0"/>
          </a:p>
          <a:p>
            <a:pPr>
              <a:lnSpc>
                <a:spcPct val="90000"/>
              </a:lnSpc>
            </a:pPr>
            <a:r>
              <a:rPr lang="en-US" sz="2400" dirty="0"/>
              <a:t>GPU Programming questions?</a:t>
            </a:r>
          </a:p>
          <a:p>
            <a:pPr>
              <a:lnSpc>
                <a:spcPct val="90000"/>
              </a:lnSpc>
            </a:pPr>
            <a:r>
              <a:rPr lang="en-US" sz="2400" b="1" dirty="0">
                <a:hlinkClick r:id="rId2"/>
              </a:rPr>
              <a:t>kkeipert@nvidia.com</a:t>
            </a:r>
            <a:endParaRPr lang="en-US" sz="2400" b="1" dirty="0"/>
          </a:p>
          <a:p>
            <a:pPr>
              <a:lnSpc>
                <a:spcPct val="90000"/>
              </a:lnSpc>
            </a:pPr>
            <a:endParaRPr lang="en-US" sz="2400" b="1" dirty="0"/>
          </a:p>
          <a:p>
            <a:pPr>
              <a:lnSpc>
                <a:spcPct val="90000"/>
              </a:lnSpc>
            </a:pPr>
            <a:r>
              <a:rPr lang="en-US" sz="2400" i="1" dirty="0"/>
              <a:t>Python GPU Programming </a:t>
            </a:r>
          </a:p>
          <a:p>
            <a:pPr>
              <a:lnSpc>
                <a:spcPct val="90000"/>
              </a:lnSpc>
            </a:pPr>
            <a:r>
              <a:rPr lang="en-US" sz="2400" i="1" dirty="0"/>
              <a:t>CUDA C/C++/Fortran</a:t>
            </a:r>
          </a:p>
          <a:p>
            <a:pPr>
              <a:lnSpc>
                <a:spcPct val="90000"/>
              </a:lnSpc>
            </a:pPr>
            <a:r>
              <a:rPr lang="en-US" sz="2400" i="1" dirty="0"/>
              <a:t>GPU Porting Strategy</a:t>
            </a:r>
          </a:p>
          <a:p>
            <a:pPr>
              <a:lnSpc>
                <a:spcPct val="90000"/>
              </a:lnSpc>
            </a:pPr>
            <a:r>
              <a:rPr lang="en-US" sz="2400" i="1" dirty="0">
                <a:ea typeface="+mn-lt"/>
                <a:cs typeface="+mn-lt"/>
              </a:rPr>
              <a:t>Performance Profiling and Developer Tools</a:t>
            </a:r>
            <a:endParaRPr lang="en-US" sz="24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5672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8BE86-5104-45AD-8B38-C61D41B9B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CUPY and DASK</a:t>
            </a:r>
          </a:p>
        </p:txBody>
      </p:sp>
    </p:spTree>
    <p:extLst>
      <p:ext uri="{BB962C8B-B14F-4D97-AF65-F5344CB8AC3E}">
        <p14:creationId xmlns:p14="http://schemas.microsoft.com/office/powerpoint/2010/main" val="381913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FA271-BDD0-4297-8DDA-64BD38C2F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Lots of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902B0-715F-47CC-A154-9D05A9DDF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err="1">
                <a:latin typeface="Trebuchet MS"/>
              </a:rPr>
              <a:t>CuPy</a:t>
            </a:r>
            <a:r>
              <a:rPr lang="en-US" sz="1800">
                <a:latin typeface="Trebuchet MS"/>
              </a:rPr>
              <a:t> runs on a single GPU today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Today’s systems have many CPU cores and GPUs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And we have lots of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Why can’t we use all of these to solve really huge problems or solve other problems much faster?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Trebuchet MS"/>
              </a:rPr>
              <a:t>This is where </a:t>
            </a:r>
            <a:r>
              <a:rPr lang="en-US" sz="1800" err="1">
                <a:latin typeface="Trebuchet MS"/>
              </a:rPr>
              <a:t>Dask</a:t>
            </a:r>
            <a:r>
              <a:rPr lang="en-US" sz="1800">
                <a:latin typeface="Trebuchet MS"/>
              </a:rPr>
              <a:t> comes 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51F069-C343-492E-8F34-7481B44B3F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57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0FBC-0BAC-4CBF-B42E-42609B499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</a:t>
            </a:r>
            <a:r>
              <a:rPr lang="en-US" err="1"/>
              <a:t>Dask</a:t>
            </a:r>
            <a:r>
              <a:rPr lang="en-US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A9FC6-5671-4755-9698-1CC89261B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err="1"/>
              <a:t>Dask</a:t>
            </a:r>
            <a:r>
              <a:rPr lang="en-US" sz="1800"/>
              <a:t> (</a:t>
            </a:r>
            <a:r>
              <a:rPr lang="en-US" sz="1800">
                <a:hlinkClick r:id="rId2"/>
              </a:rPr>
              <a:t>https://dask.org/</a:t>
            </a:r>
            <a:r>
              <a:rPr lang="en-US" sz="1800"/>
              <a:t>) is a tool for advanced parallelism in Python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800"/>
              <a:t>It allows you to code different tasks to solve a problem and distribute them to different resources within the node or other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It has been developed in coordination with NumPy, Pandas, and </a:t>
            </a:r>
            <a:r>
              <a:rPr lang="en-US" sz="1800" err="1"/>
              <a:t>Scikit</a:t>
            </a:r>
            <a:r>
              <a:rPr lang="en-US" sz="1800"/>
              <a:t>-learn, among 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Example: you can take a NumPy function, such as an SVD, parallelize it with multiple tasks, and spread these tasks across other nodes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800"/>
              <a:t>The number of nodes can grow or shrink based on the computational needs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Bad analogy but think of it as a “dynamic MPI” for Python (it’s more than an MPI)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6563B6-F4C4-4571-8727-310F765C44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43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0FBC-0BAC-4CBF-B42E-42609B499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</a:t>
            </a:r>
            <a:r>
              <a:rPr lang="en-US" err="1"/>
              <a:t>Dask</a:t>
            </a:r>
            <a:r>
              <a:rPr lang="en-US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A9FC6-5671-4755-9698-1CC89261B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2103035"/>
            <a:ext cx="3962117" cy="37189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err="1"/>
              <a:t>Dask</a:t>
            </a:r>
            <a:r>
              <a:rPr lang="en-US" sz="1800"/>
              <a:t> “arrays” coordinate many NumPy arrays arranged into a grid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The arrays may live on disk or on other machines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Some parts of NumPy have been implemented in </a:t>
            </a:r>
            <a:r>
              <a:rPr lang="en-US" sz="1800" err="1"/>
              <a:t>Dask</a:t>
            </a:r>
            <a:endParaRPr lang="en-US" sz="1800"/>
          </a:p>
          <a:p>
            <a:pPr marL="8572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/>
              <a:t>Namely, parts of </a:t>
            </a:r>
            <a:r>
              <a:rPr lang="en-US" sz="1600" err="1"/>
              <a:t>linalg</a:t>
            </a:r>
            <a:endParaRPr lang="en-US" sz="1600"/>
          </a:p>
          <a:p>
            <a:pPr marL="8572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/>
              <a:t>SVD, QR, Least square, solve, and </a:t>
            </a:r>
            <a:r>
              <a:rPr lang="en-US" sz="1600" err="1"/>
              <a:t>solve_triangular</a:t>
            </a:r>
            <a:r>
              <a:rPr lang="en-US" sz="1600"/>
              <a:t> have been implemented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6563B6-F4C4-4571-8727-310F765C44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Arrays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CE38F06-08E1-4894-AE56-60AFB252F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3259" y="2622550"/>
            <a:ext cx="50101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24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0FBC-0BAC-4CBF-B42E-42609B499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CUPY with </a:t>
            </a:r>
            <a:r>
              <a:rPr lang="en-US" err="1"/>
              <a:t>Dask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A9FC6-5671-4755-9698-1CC89261B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SVD has been implemented in </a:t>
            </a:r>
            <a:r>
              <a:rPr lang="en-US" sz="1800" err="1"/>
              <a:t>Dask</a:t>
            </a:r>
            <a:endParaRPr lang="en-US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err="1"/>
              <a:t>CuPy</a:t>
            </a:r>
            <a:r>
              <a:rPr lang="en-US" sz="1800"/>
              <a:t> is a GPU implementation of NumPy – it interoperates with </a:t>
            </a:r>
            <a:r>
              <a:rPr lang="en-US" sz="1800" err="1"/>
              <a:t>Dask</a:t>
            </a:r>
            <a:r>
              <a:rPr lang="en-US" sz="1800"/>
              <a:t>!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>
                <a:hlinkClick r:id="rId2"/>
              </a:rPr>
              <a:t>https://blog.dask.org/2019/03/18/dask-nep18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6563B6-F4C4-4571-8727-310F765C44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23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&amp; Bullet">
  <a:themeElements>
    <a:clrScheme name="Custom 1">
      <a:dk1>
        <a:srgbClr val="CDCDCD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400" dirty="0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45EAE5F8329F47B840B6DEBAC2F43F" ma:contentTypeVersion="6" ma:contentTypeDescription="Create a new document." ma:contentTypeScope="" ma:versionID="78e83a7562519defa34023cb5fc8362e">
  <xsd:schema xmlns:xsd="http://www.w3.org/2001/XMLSchema" xmlns:xs="http://www.w3.org/2001/XMLSchema" xmlns:p="http://schemas.microsoft.com/office/2006/metadata/properties" xmlns:ns1="http://schemas.microsoft.com/sharepoint/v3" xmlns:ns2="2a5b1eea-32a8-4673-8d38-de3226caeee3" targetNamespace="http://schemas.microsoft.com/office/2006/metadata/properties" ma:root="true" ma:fieldsID="d8790d471b169e021690c0a0cf3dd58b" ns1:_="" ns2:_="">
    <xsd:import namespace="http://schemas.microsoft.com/sharepoint/v3"/>
    <xsd:import namespace="2a5b1eea-32a8-4673-8d38-de3226caeee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5b1eea-32a8-4673-8d38-de3226caee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F88E22E-2A4B-4FB1-9848-BF16E7DBE74B}">
  <ds:schemaRefs>
    <ds:schemaRef ds:uri="http://schemas.microsoft.com/office/2006/metadata/propertie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E29B7386-0C5E-43DB-8BF1-052EEAD5F5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41D64DD-6322-4CA1-983C-7D8478D3FC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a5b1eea-32a8-4673-8d38-de3226caee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697</TotalTime>
  <Words>12022</Words>
  <Application>Microsoft Office PowerPoint</Application>
  <PresentationFormat>Custom</PresentationFormat>
  <Paragraphs>1586</Paragraphs>
  <Slides>106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4" baseType="lpstr">
      <vt:lpstr>Arial</vt:lpstr>
      <vt:lpstr>Arial,Sans-Serif</vt:lpstr>
      <vt:lpstr>Century Gothic</vt:lpstr>
      <vt:lpstr>Consolas</vt:lpstr>
      <vt:lpstr>Courier New</vt:lpstr>
      <vt:lpstr>Trebuchet MS</vt:lpstr>
      <vt:lpstr>Wingdings</vt:lpstr>
      <vt:lpstr>Title &amp; Bullet</vt:lpstr>
      <vt:lpstr>PYTHON PROGRAMMING FOR GPUs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coding for GPUs</vt:lpstr>
      <vt:lpstr>Why Python?</vt:lpstr>
      <vt:lpstr>Why Python?</vt:lpstr>
      <vt:lpstr>TL;DR - OVERALL PYTHON CODING RECOMMENDATIONS</vt:lpstr>
      <vt:lpstr>TL;DR - OVERALL Python-GPU CODING recommendations</vt:lpstr>
      <vt:lpstr>NUMBA</vt:lpstr>
      <vt:lpstr>Directives</vt:lpstr>
      <vt:lpstr>Directives and The JIT</vt:lpstr>
      <vt:lpstr>NUMBA</vt:lpstr>
      <vt:lpstr>NUMBA</vt:lpstr>
      <vt:lpstr>NUMBA</vt:lpstr>
      <vt:lpstr>NUMBA</vt:lpstr>
      <vt:lpstr>PowerPoint Presentation</vt:lpstr>
      <vt:lpstr>Base Python</vt:lpstr>
      <vt:lpstr>@JIT Example (Single Core)</vt:lpstr>
      <vt:lpstr>What Just happened?</vt:lpstr>
      <vt:lpstr>What’s Next?</vt:lpstr>
      <vt:lpstr>@JIT CPU Example with PARALLEL</vt:lpstr>
      <vt:lpstr>@JIT CPU Example with CACHE=TRUE</vt:lpstr>
      <vt:lpstr>@JIT CPU Example with PARALLEL and CACHE</vt:lpstr>
      <vt:lpstr>What about gpus?…</vt:lpstr>
      <vt:lpstr>Universal FUnctions</vt:lpstr>
      <vt:lpstr>@vectorize decorator</vt:lpstr>
      <vt:lpstr>@vectorize decorator</vt:lpstr>
      <vt:lpstr>@vectorize decorator</vt:lpstr>
      <vt:lpstr>@Vectorize - No Type Signature</vt:lpstr>
      <vt:lpstr>Details of process</vt:lpstr>
      <vt:lpstr>@Vectorize - Type Signature</vt:lpstr>
      <vt:lpstr>Details of process</vt:lpstr>
      <vt:lpstr>Details of process</vt:lpstr>
      <vt:lpstr>@Vectorize CPU Target Example</vt:lpstr>
      <vt:lpstr>@Vectorize parallel Target Example</vt:lpstr>
      <vt:lpstr>Simple Example with Loops</vt:lpstr>
      <vt:lpstr>@JIT CPU Target Example</vt:lpstr>
      <vt:lpstr>CPU Summary</vt:lpstr>
      <vt:lpstr>CPU Summary</vt:lpstr>
      <vt:lpstr>PowerPoint Presentation</vt:lpstr>
      <vt:lpstr>GPU Introduction</vt:lpstr>
      <vt:lpstr>Allowed Numba Functions</vt:lpstr>
      <vt:lpstr>@Vectorize NV GPU Target Example</vt:lpstr>
      <vt:lpstr>What happened?</vt:lpstr>
      <vt:lpstr>@cuda.jit</vt:lpstr>
      <vt:lpstr>@cuda.jit example </vt:lpstr>
      <vt:lpstr>@Cuda.jit</vt:lpstr>
      <vt:lpstr>@Cuda.jit CODE changes</vt:lpstr>
      <vt:lpstr>Numba summary to date</vt:lpstr>
      <vt:lpstr>PowerPoint Presentation</vt:lpstr>
      <vt:lpstr>Compiling ahead of time</vt:lpstr>
      <vt:lpstr>Compiling ahead of time</vt:lpstr>
      <vt:lpstr>Compiling ahead of time</vt:lpstr>
      <vt:lpstr>PowerPoint Presentation</vt:lpstr>
      <vt:lpstr>Python porting lifecycle example</vt:lpstr>
      <vt:lpstr>Example – serial python</vt:lpstr>
      <vt:lpstr>Example – Python with Functions</vt:lpstr>
      <vt:lpstr>Example – @jit – target Single CPU COre</vt:lpstr>
      <vt:lpstr>Example – @jit – target Multi-COre</vt:lpstr>
      <vt:lpstr>Using @vectorize</vt:lpstr>
      <vt:lpstr>Example – @Vectorize Single Core</vt:lpstr>
      <vt:lpstr>Example – @Vectorize parallel</vt:lpstr>
      <vt:lpstr>Example – @Vectorize CUDA</vt:lpstr>
      <vt:lpstr>Example – @cuda.jit</vt:lpstr>
      <vt:lpstr>PowerPoint Presentation</vt:lpstr>
      <vt:lpstr>Routines calling Routines</vt:lpstr>
      <vt:lpstr>Plain Python</vt:lpstr>
      <vt:lpstr>CPU Compile both Routines</vt:lpstr>
      <vt:lpstr>@cuda.jit – multiple Routines</vt:lpstr>
      <vt:lpstr>Numba Summary</vt:lpstr>
      <vt:lpstr>Best Practices</vt:lpstr>
      <vt:lpstr>TL;DR - OVERALL Python-GPU CODING recommendations</vt:lpstr>
      <vt:lpstr>CUPY</vt:lpstr>
      <vt:lpstr>Generalities</vt:lpstr>
      <vt:lpstr>Numpy</vt:lpstr>
      <vt:lpstr>CuPY</vt:lpstr>
      <vt:lpstr>CUPY</vt:lpstr>
      <vt:lpstr>CuPy FEATURES - 1</vt:lpstr>
      <vt:lpstr>CuPy FEATURES - 2</vt:lpstr>
      <vt:lpstr>CuPy FEATURES - 3</vt:lpstr>
      <vt:lpstr>CuPy FEATURES - 4</vt:lpstr>
      <vt:lpstr>CuPy New-ish FEATURES</vt:lpstr>
      <vt:lpstr>CUPY Simple example</vt:lpstr>
      <vt:lpstr>CUPY Simple example</vt:lpstr>
      <vt:lpstr>CUPY Simple EXAMPLE</vt:lpstr>
      <vt:lpstr>MATRIX MULTIPLICATION</vt:lpstr>
      <vt:lpstr>Observations</vt:lpstr>
      <vt:lpstr>Advantages of CUPY</vt:lpstr>
      <vt:lpstr>CuPy - Differences with Numpy</vt:lpstr>
      <vt:lpstr>TL;DR - OVERALL Python-GPU CODING recommendations</vt:lpstr>
      <vt:lpstr>PowerPoint Presentation</vt:lpstr>
      <vt:lpstr>CUPY and DASK</vt:lpstr>
      <vt:lpstr>Lots of Resources</vt:lpstr>
      <vt:lpstr>What is Dask?</vt:lpstr>
      <vt:lpstr>What is Dask?</vt:lpstr>
      <vt:lpstr>Using CUPY with Dask</vt:lpstr>
      <vt:lpstr>Start client</vt:lpstr>
      <vt:lpstr>SVD starting point</vt:lpstr>
      <vt:lpstr>Use Dask Array</vt:lpstr>
      <vt:lpstr>Perform SVD</vt:lpstr>
      <vt:lpstr>Use Dask Array on GPU</vt:lpstr>
      <vt:lpstr>Stop the Client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Jennifer Hohn</dc:creator>
  <cp:lastModifiedBy>Kristopher Keipert</cp:lastModifiedBy>
  <cp:revision>14</cp:revision>
  <dcterms:created xsi:type="dcterms:W3CDTF">2008-01-24T03:11:41Z</dcterms:created>
  <dcterms:modified xsi:type="dcterms:W3CDTF">2020-09-29T11:30:17Z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0x010100A145EAE5F8329F47B840B6DEBAC2F43F</vt:lpwstr>
  </property>
  <property fmtid="{D5CDD505-2E9C-101B-9397-08002B2CF9AE}" pid="3" name="MSIP_Label_6b558183-044c-4105-8d9c-cea02a2a3d86_Enabled">
    <vt:lpwstr>True</vt:lpwstr>
  </property>
  <property fmtid="{D5CDD505-2E9C-101B-9397-08002B2CF9AE}" pid="4" name="MSIP_Label_6b558183-044c-4105-8d9c-cea02a2a3d86_SiteId">
    <vt:lpwstr>43083d15-7273-40c1-b7db-39efd9ccc17a</vt:lpwstr>
  </property>
  <property fmtid="{D5CDD505-2E9C-101B-9397-08002B2CF9AE}" pid="5" name="MSIP_Label_6b558183-044c-4105-8d9c-cea02a2a3d86_Ref">
    <vt:lpwstr>https://api.informationprotection.azure.com/api/43083d15-7273-40c1-b7db-39efd9ccc17a</vt:lpwstr>
  </property>
  <property fmtid="{D5CDD505-2E9C-101B-9397-08002B2CF9AE}" pid="6" name="MSIP_Label_6b558183-044c-4105-8d9c-cea02a2a3d86_Owner">
    <vt:lpwstr>lspillman@nvidia.com</vt:lpwstr>
  </property>
  <property fmtid="{D5CDD505-2E9C-101B-9397-08002B2CF9AE}" pid="7" name="MSIP_Label_6b558183-044c-4105-8d9c-cea02a2a3d86_SetDate">
    <vt:lpwstr>2018-05-11T15:28:31.9824217-07:00</vt:lpwstr>
  </property>
  <property fmtid="{D5CDD505-2E9C-101B-9397-08002B2CF9AE}" pid="8" name="MSIP_Label_6b558183-044c-4105-8d9c-cea02a2a3d86_Name">
    <vt:lpwstr>Unrestricted</vt:lpwstr>
  </property>
  <property fmtid="{D5CDD505-2E9C-101B-9397-08002B2CF9AE}" pid="9" name="MSIP_Label_6b558183-044c-4105-8d9c-cea02a2a3d86_Application">
    <vt:lpwstr>Microsoft Azure Information Protection</vt:lpwstr>
  </property>
  <property fmtid="{D5CDD505-2E9C-101B-9397-08002B2CF9AE}" pid="10" name="MSIP_Label_6b558183-044c-4105-8d9c-cea02a2a3d86_Extended_MSFT_Method">
    <vt:lpwstr>Automatic</vt:lpwstr>
  </property>
  <property fmtid="{D5CDD505-2E9C-101B-9397-08002B2CF9AE}" pid="11" name="Sensitivity">
    <vt:lpwstr>Unrestricted</vt:lpwstr>
  </property>
</Properties>
</file>